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osis"/>
      <p:regular r:id="rId36"/>
      <p:bold r:id="rId37"/>
    </p:embeddedFont>
    <p:embeddedFont>
      <p:font typeface="Bebas Neue"/>
      <p:regular r:id="rId38"/>
    </p:embeddedFont>
    <p:embeddedFont>
      <p:font typeface="Bahiana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A0F14D-27F9-45B3-9199-45950E8B5E8E}">
  <a:tblStyle styleId="{C5A0F14D-27F9-45B3-9199-45950E8B5E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A0D039-5D97-4566-8E2E-E14FA3EDACE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Dosis-bold.fntdata"/><Relationship Id="rId14" Type="http://schemas.openxmlformats.org/officeDocument/2006/relationships/slide" Target="slides/slide8.xml"/><Relationship Id="rId36" Type="http://schemas.openxmlformats.org/officeDocument/2006/relationships/font" Target="fonts/Dosis-regular.fntdata"/><Relationship Id="rId17" Type="http://schemas.openxmlformats.org/officeDocument/2006/relationships/slide" Target="slides/slide11.xml"/><Relationship Id="rId39" Type="http://schemas.openxmlformats.org/officeDocument/2006/relationships/font" Target="fonts/Bahiana-regular.fntdata"/><Relationship Id="rId16" Type="http://schemas.openxmlformats.org/officeDocument/2006/relationships/slide" Target="slides/slide10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dcfa092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3dcfa092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db2f5196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3db2f5196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dcfa092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3dcfa092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3db2f51964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3db2f5196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db2f51964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13db2f51964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모델링 파트에 코드도 같이 있었으면 좋겠음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db2f51964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3db2f51964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3db2f51964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13db2f51964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f9757f75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3f9757f75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dcfa092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3dcfa092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줄 높이는 최종 피피티에서 고칠겡!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db60ae0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3db60ae0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f9757f751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3f9757f751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줄 높이는 최종 피피티에서 고칠겡!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db2f51964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13db2f51964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3db2f51964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3db2f51964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활성</a:t>
            </a:r>
            <a:r>
              <a:rPr lang="en"/>
              <a:t>화 방안 (4) 강원 해서 따로 바닷길? 넣을까 생각?중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3f9757f751_5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13f9757f751_5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전남의 축제 찾아서 넣기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db2f51964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3db2f51964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3db2f5196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13db2f5196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3f9757f751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13f9757f751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04e0212844777f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04e0212844777f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카드 데이터 확인 후 추가할 부분 체크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f9757f751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13f9757f751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제주는 이미 관광 특성화 지역이기 떄문에 굳이 넣어야할까? 이 슬라이드는 그냥 뺼까?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db60ae04c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3db60ae04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db60ae04c_1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3db60ae04c_1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db2f5196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3db2f5196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db60ae04c_1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3db60ae04c_1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db60ae04c_1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3db60ae04c_1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db60ae04c_1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3db60ae04c_1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fb8779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3fb8779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hyperlink" Target="http://bit.ly/2TyoMsr" TargetMode="External"/><Relationship Id="rId1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5825" y="1901775"/>
            <a:ext cx="2084650" cy="21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750" y="961458"/>
            <a:ext cx="3127869" cy="29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399990">
            <a:off x="7481188" y="1304189"/>
            <a:ext cx="1209775" cy="112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2731" l="0" r="0" t="7104"/>
          <a:stretch/>
        </p:blipFill>
        <p:spPr>
          <a:xfrm>
            <a:off x="1532625" y="-12745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6100" y="1691963"/>
            <a:ext cx="624600" cy="77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0575" y="3408483"/>
            <a:ext cx="4173849" cy="5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82437"/>
            <a:ext cx="1850999" cy="1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1534" y="2046075"/>
            <a:ext cx="1141584" cy="14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2731" l="0" r="0" t="7104"/>
          <a:stretch/>
        </p:blipFill>
        <p:spPr>
          <a:xfrm>
            <a:off x="1532625" y="3867825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399988">
            <a:off x="465963" y="2064688"/>
            <a:ext cx="525676" cy="4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2028300" y="1139613"/>
            <a:ext cx="50871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775950" y="3482813"/>
            <a:ext cx="3592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4257" y="-61075"/>
            <a:ext cx="1384436" cy="13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78384">
            <a:off x="8112012" y="620829"/>
            <a:ext cx="1182777" cy="7982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4025500" y="1754125"/>
            <a:ext cx="39819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3750" y="1085263"/>
            <a:ext cx="2470900" cy="24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38438">
            <a:off x="7795132" y="639326"/>
            <a:ext cx="1257737" cy="9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490263" y="24233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>
            <a:off x="1490263" y="30098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3" type="title"/>
          </p:nvPr>
        </p:nvSpPr>
        <p:spPr>
          <a:xfrm>
            <a:off x="5317338" y="34946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5317338" y="408116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idx="5" type="title"/>
          </p:nvPr>
        </p:nvSpPr>
        <p:spPr>
          <a:xfrm>
            <a:off x="5317338" y="13519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4" name="Google Shape;134;p12"/>
          <p:cNvSpPr txBox="1"/>
          <p:nvPr>
            <p:ph idx="6" type="subTitle"/>
          </p:nvPr>
        </p:nvSpPr>
        <p:spPr>
          <a:xfrm>
            <a:off x="5317338" y="1938513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9450" y="1168213"/>
            <a:ext cx="1745149" cy="171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863" y="1412263"/>
            <a:ext cx="1745037" cy="18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772" y="2262190"/>
            <a:ext cx="690075" cy="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5230" y="2262189"/>
            <a:ext cx="1104649" cy="10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flipH="1">
            <a:off x="1532625" y="-12745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flipH="1">
            <a:off x="1532625" y="3867825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 rotWithShape="1">
          <a:blip r:embed="rId7">
            <a:alphaModFix/>
          </a:blip>
          <a:srcRect b="0" l="2555" r="5533" t="0"/>
          <a:stretch/>
        </p:blipFill>
        <p:spPr>
          <a:xfrm>
            <a:off x="2654025" y="3184825"/>
            <a:ext cx="383609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/>
          <p:nvPr>
            <p:ph type="title"/>
          </p:nvPr>
        </p:nvSpPr>
        <p:spPr>
          <a:xfrm>
            <a:off x="2653975" y="3254763"/>
            <a:ext cx="3836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13"/>
          <p:cNvSpPr txBox="1"/>
          <p:nvPr>
            <p:ph idx="1" type="subTitle"/>
          </p:nvPr>
        </p:nvSpPr>
        <p:spPr>
          <a:xfrm>
            <a:off x="2654025" y="1356838"/>
            <a:ext cx="38361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7" name="Google Shape;147;p14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5040" y="-436798"/>
            <a:ext cx="1134611" cy="11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501" y="-57100"/>
            <a:ext cx="718625" cy="89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5311" y="399203"/>
            <a:ext cx="1355703" cy="140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600" y="4007699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>
            <p:ph type="title"/>
          </p:nvPr>
        </p:nvSpPr>
        <p:spPr>
          <a:xfrm>
            <a:off x="3935200" y="3026375"/>
            <a:ext cx="448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15"/>
          <p:cNvSpPr txBox="1"/>
          <p:nvPr>
            <p:ph idx="2" type="title"/>
          </p:nvPr>
        </p:nvSpPr>
        <p:spPr>
          <a:xfrm>
            <a:off x="4999800" y="540000"/>
            <a:ext cx="34242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5109652" y="4160100"/>
            <a:ext cx="3314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22455" r="0" t="0"/>
          <a:stretch/>
        </p:blipFill>
        <p:spPr>
          <a:xfrm flipH="1">
            <a:off x="0" y="0"/>
            <a:ext cx="39885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6112" y="867057"/>
            <a:ext cx="992581" cy="123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1" name="Google Shape;161;p16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016" y="-375048"/>
            <a:ext cx="1074619" cy="11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025" y="48377"/>
            <a:ext cx="1162901" cy="111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2046150" y="1433100"/>
            <a:ext cx="5051700" cy="22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115752" y="1850225"/>
            <a:ext cx="1745149" cy="171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817" y="1396813"/>
            <a:ext cx="1745037" cy="18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16604" y="1615892"/>
            <a:ext cx="690075" cy="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19450" y="2246739"/>
            <a:ext cx="1104649" cy="10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rot="10800000">
            <a:off x="1532625" y="3867825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rot="10800000">
            <a:off x="1532625" y="-12745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133" y="-367950"/>
            <a:ext cx="133716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719988" y="1682850"/>
            <a:ext cx="250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19988" y="2269375"/>
            <a:ext cx="25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2" type="title"/>
          </p:nvPr>
        </p:nvSpPr>
        <p:spPr>
          <a:xfrm>
            <a:off x="4740265" y="1682850"/>
            <a:ext cx="250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0" name="Google Shape;180;p18"/>
          <p:cNvSpPr txBox="1"/>
          <p:nvPr>
            <p:ph idx="3" type="subTitle"/>
          </p:nvPr>
        </p:nvSpPr>
        <p:spPr>
          <a:xfrm>
            <a:off x="4740265" y="2269375"/>
            <a:ext cx="25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4" type="title"/>
          </p:nvPr>
        </p:nvSpPr>
        <p:spPr>
          <a:xfrm>
            <a:off x="719988" y="3532175"/>
            <a:ext cx="250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2" name="Google Shape;182;p18"/>
          <p:cNvSpPr txBox="1"/>
          <p:nvPr>
            <p:ph idx="5" type="subTitle"/>
          </p:nvPr>
        </p:nvSpPr>
        <p:spPr>
          <a:xfrm>
            <a:off x="719988" y="4118700"/>
            <a:ext cx="25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6" type="title"/>
          </p:nvPr>
        </p:nvSpPr>
        <p:spPr>
          <a:xfrm>
            <a:off x="4740265" y="3532175"/>
            <a:ext cx="250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84" name="Google Shape;184;p18"/>
          <p:cNvSpPr txBox="1"/>
          <p:nvPr>
            <p:ph idx="7" type="subTitle"/>
          </p:nvPr>
        </p:nvSpPr>
        <p:spPr>
          <a:xfrm>
            <a:off x="4740265" y="4118700"/>
            <a:ext cx="250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8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1056" y="213713"/>
            <a:ext cx="736988" cy="5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875" y="488075"/>
            <a:ext cx="610101" cy="6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4257" y="-61075"/>
            <a:ext cx="1384436" cy="13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78384">
            <a:off x="8112012" y="620829"/>
            <a:ext cx="1182777" cy="7982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2074350" y="2571750"/>
            <a:ext cx="4995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>
            <a:off x="1532625" y="-81630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5630" y="2066802"/>
            <a:ext cx="1368806" cy="13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78" y="1412027"/>
            <a:ext cx="1191157" cy="115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574" y="1958929"/>
            <a:ext cx="800066" cy="8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9726" y="1571306"/>
            <a:ext cx="1191151" cy="114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9126" y="467734"/>
            <a:ext cx="1368801" cy="135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4181" y="835939"/>
            <a:ext cx="1060083" cy="98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3426" y="1668525"/>
            <a:ext cx="800075" cy="7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34637" y="467728"/>
            <a:ext cx="678277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96613" y="3849196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>
            <p:ph type="title"/>
          </p:nvPr>
        </p:nvSpPr>
        <p:spPr>
          <a:xfrm>
            <a:off x="3971425" y="2867884"/>
            <a:ext cx="373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0"/>
          <p:cNvSpPr txBox="1"/>
          <p:nvPr>
            <p:ph idx="2" type="title"/>
          </p:nvPr>
        </p:nvSpPr>
        <p:spPr>
          <a:xfrm>
            <a:off x="1373552" y="2513184"/>
            <a:ext cx="23175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8" name="Google Shape;208;p20"/>
          <p:cNvSpPr txBox="1"/>
          <p:nvPr>
            <p:ph idx="1" type="subTitle"/>
          </p:nvPr>
        </p:nvSpPr>
        <p:spPr>
          <a:xfrm>
            <a:off x="3971452" y="4001609"/>
            <a:ext cx="3732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07493" y="-294762"/>
            <a:ext cx="1557806" cy="15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325" y="-708125"/>
            <a:ext cx="2058975" cy="20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20000" y="1113450"/>
            <a:ext cx="77040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87077" y="-303836"/>
            <a:ext cx="1135049" cy="111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1694" y="50125"/>
            <a:ext cx="429356" cy="45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025" y="306525"/>
            <a:ext cx="575348" cy="45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5" name="Google Shape;215;p21"/>
          <p:cNvSpPr txBox="1"/>
          <p:nvPr>
            <p:ph idx="1" type="subTitle"/>
          </p:nvPr>
        </p:nvSpPr>
        <p:spPr>
          <a:xfrm>
            <a:off x="720000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7" name="Google Shape;217;p21"/>
          <p:cNvSpPr txBox="1"/>
          <p:nvPr>
            <p:ph idx="3" type="subTitle"/>
          </p:nvPr>
        </p:nvSpPr>
        <p:spPr>
          <a:xfrm>
            <a:off x="3419271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4" type="title"/>
          </p:nvPr>
        </p:nvSpPr>
        <p:spPr>
          <a:xfrm>
            <a:off x="720000" y="344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9" name="Google Shape;219;p21"/>
          <p:cNvSpPr txBox="1"/>
          <p:nvPr>
            <p:ph idx="5" type="subTitle"/>
          </p:nvPr>
        </p:nvSpPr>
        <p:spPr>
          <a:xfrm>
            <a:off x="720000" y="4032600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6" type="title"/>
          </p:nvPr>
        </p:nvSpPr>
        <p:spPr>
          <a:xfrm>
            <a:off x="3419269" y="344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1" name="Google Shape;221;p21"/>
          <p:cNvSpPr txBox="1"/>
          <p:nvPr>
            <p:ph idx="7" type="subTitle"/>
          </p:nvPr>
        </p:nvSpPr>
        <p:spPr>
          <a:xfrm>
            <a:off x="3419271" y="4032600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3" name="Google Shape;223;p21"/>
          <p:cNvSpPr txBox="1"/>
          <p:nvPr>
            <p:ph idx="9" type="subTitle"/>
          </p:nvPr>
        </p:nvSpPr>
        <p:spPr>
          <a:xfrm>
            <a:off x="6118550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13" type="title"/>
          </p:nvPr>
        </p:nvSpPr>
        <p:spPr>
          <a:xfrm>
            <a:off x="6118545" y="344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25" name="Google Shape;225;p21"/>
          <p:cNvSpPr txBox="1"/>
          <p:nvPr>
            <p:ph idx="14" type="subTitle"/>
          </p:nvPr>
        </p:nvSpPr>
        <p:spPr>
          <a:xfrm>
            <a:off x="6118550" y="4032600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/>
          <p:nvPr>
            <p:ph idx="15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rot="5400000">
            <a:off x="6543297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>
            <p:ph hasCustomPrompt="1" type="title"/>
          </p:nvPr>
        </p:nvSpPr>
        <p:spPr>
          <a:xfrm>
            <a:off x="1410825" y="1545211"/>
            <a:ext cx="63222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1410825" y="3159825"/>
            <a:ext cx="632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rot="5400000">
            <a:off x="6543297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111" y="309848"/>
            <a:ext cx="1646765" cy="162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7300" y="1271616"/>
            <a:ext cx="724575" cy="8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550" y="1175644"/>
            <a:ext cx="1051993" cy="109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5850" y="1104064"/>
            <a:ext cx="510901" cy="53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5075" y="4007699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>
            <p:ph type="title"/>
          </p:nvPr>
        </p:nvSpPr>
        <p:spPr>
          <a:xfrm>
            <a:off x="2859913" y="540000"/>
            <a:ext cx="34242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2" name="Google Shape;242;p23"/>
          <p:cNvSpPr txBox="1"/>
          <p:nvPr>
            <p:ph idx="1" type="subTitle"/>
          </p:nvPr>
        </p:nvSpPr>
        <p:spPr>
          <a:xfrm>
            <a:off x="2859912" y="4160100"/>
            <a:ext cx="3424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2" type="title"/>
          </p:nvPr>
        </p:nvSpPr>
        <p:spPr>
          <a:xfrm>
            <a:off x="1937050" y="3026375"/>
            <a:ext cx="526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47" name="Google Shape;247;p24"/>
          <p:cNvSpPr txBox="1"/>
          <p:nvPr>
            <p:ph idx="1" type="subTitle"/>
          </p:nvPr>
        </p:nvSpPr>
        <p:spPr>
          <a:xfrm>
            <a:off x="720000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4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49" name="Google Shape;249;p24"/>
          <p:cNvSpPr txBox="1"/>
          <p:nvPr>
            <p:ph idx="3" type="subTitle"/>
          </p:nvPr>
        </p:nvSpPr>
        <p:spPr>
          <a:xfrm>
            <a:off x="3419271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4"/>
          <p:cNvSpPr txBox="1"/>
          <p:nvPr>
            <p:ph idx="4" type="title"/>
          </p:nvPr>
        </p:nvSpPr>
        <p:spPr>
          <a:xfrm>
            <a:off x="2069613" y="344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1" name="Google Shape;251;p24"/>
          <p:cNvSpPr txBox="1"/>
          <p:nvPr>
            <p:ph idx="5" type="subTitle"/>
          </p:nvPr>
        </p:nvSpPr>
        <p:spPr>
          <a:xfrm>
            <a:off x="2069613" y="4032600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6" type="title"/>
          </p:nvPr>
        </p:nvSpPr>
        <p:spPr>
          <a:xfrm>
            <a:off x="4768882" y="344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3" name="Google Shape;253;p24"/>
          <p:cNvSpPr txBox="1"/>
          <p:nvPr>
            <p:ph idx="7" type="subTitle"/>
          </p:nvPr>
        </p:nvSpPr>
        <p:spPr>
          <a:xfrm>
            <a:off x="4768884" y="4032600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5" name="Google Shape;255;p24"/>
          <p:cNvSpPr txBox="1"/>
          <p:nvPr>
            <p:ph idx="9" type="subTitle"/>
          </p:nvPr>
        </p:nvSpPr>
        <p:spPr>
          <a:xfrm>
            <a:off x="6118550" y="2269375"/>
            <a:ext cx="2305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4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9131" y="3654225"/>
            <a:ext cx="736620" cy="7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2250" y="4013727"/>
            <a:ext cx="702024" cy="7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>
            <p:ph idx="13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5"/>
          <p:cNvPicPr preferRelativeResize="0"/>
          <p:nvPr/>
        </p:nvPicPr>
        <p:blipFill rotWithShape="1">
          <a:blip r:embed="rId2">
            <a:alphaModFix/>
          </a:blip>
          <a:srcRect b="0" l="2399" r="4602" t="0"/>
          <a:stretch/>
        </p:blipFill>
        <p:spPr>
          <a:xfrm>
            <a:off x="2631087" y="3220178"/>
            <a:ext cx="3881824" cy="6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rot="5400000">
            <a:off x="6543297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>
            <p:ph type="title"/>
          </p:nvPr>
        </p:nvSpPr>
        <p:spPr>
          <a:xfrm>
            <a:off x="2046150" y="1251525"/>
            <a:ext cx="50517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115752" y="1850225"/>
            <a:ext cx="1745149" cy="171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28817" y="1396813"/>
            <a:ext cx="1745037" cy="18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8154454" y="1886617"/>
            <a:ext cx="690075" cy="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19450" y="2246739"/>
            <a:ext cx="1104649" cy="107550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>
            <p:ph idx="1" type="subTitle"/>
          </p:nvPr>
        </p:nvSpPr>
        <p:spPr>
          <a:xfrm>
            <a:off x="3546226" y="3357325"/>
            <a:ext cx="2051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 1">
  <p:cSld name="BLANK_1_1_1_1_1_1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9027" y="-208225"/>
            <a:ext cx="1521799" cy="14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>
            <p:ph type="title"/>
          </p:nvPr>
        </p:nvSpPr>
        <p:spPr>
          <a:xfrm>
            <a:off x="3317550" y="1288225"/>
            <a:ext cx="2435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273" name="Google Shape;273;p26"/>
          <p:cNvSpPr txBox="1"/>
          <p:nvPr>
            <p:ph idx="1" type="subTitle"/>
          </p:nvPr>
        </p:nvSpPr>
        <p:spPr>
          <a:xfrm>
            <a:off x="5752950" y="1347925"/>
            <a:ext cx="1621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6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997" y="188975"/>
            <a:ext cx="838026" cy="8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4926" y="0"/>
            <a:ext cx="510899" cy="63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>
            <p:ph idx="2" type="title"/>
          </p:nvPr>
        </p:nvSpPr>
        <p:spPr>
          <a:xfrm>
            <a:off x="3317550" y="2485513"/>
            <a:ext cx="2435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279" name="Google Shape;279;p26"/>
          <p:cNvSpPr txBox="1"/>
          <p:nvPr>
            <p:ph idx="3" type="subTitle"/>
          </p:nvPr>
        </p:nvSpPr>
        <p:spPr>
          <a:xfrm>
            <a:off x="5752950" y="2545211"/>
            <a:ext cx="1621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idx="4" type="title"/>
          </p:nvPr>
        </p:nvSpPr>
        <p:spPr>
          <a:xfrm>
            <a:off x="3317550" y="3682800"/>
            <a:ext cx="2435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281" name="Google Shape;281;p26"/>
          <p:cNvSpPr txBox="1"/>
          <p:nvPr>
            <p:ph idx="5" type="subTitle"/>
          </p:nvPr>
        </p:nvSpPr>
        <p:spPr>
          <a:xfrm>
            <a:off x="5752950" y="3742525"/>
            <a:ext cx="1621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6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>
            <a:off x="1624275" y="3422425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124396" y="2117378"/>
            <a:ext cx="1368806" cy="134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58837" y="2958422"/>
            <a:ext cx="1191157" cy="115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049932" y="2729445"/>
            <a:ext cx="800066" cy="8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5845" y="2526080"/>
            <a:ext cx="1191151" cy="114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3258145" y="3541482"/>
            <a:ext cx="1368801" cy="135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811809" y="3541464"/>
            <a:ext cx="1060083" cy="98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813222" y="2827248"/>
            <a:ext cx="800075" cy="7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3013158" y="4052873"/>
            <a:ext cx="678277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96613" y="1759104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>
            <p:ph type="title"/>
          </p:nvPr>
        </p:nvSpPr>
        <p:spPr>
          <a:xfrm>
            <a:off x="3971425" y="777792"/>
            <a:ext cx="373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27"/>
          <p:cNvSpPr txBox="1"/>
          <p:nvPr>
            <p:ph idx="2" type="title"/>
          </p:nvPr>
        </p:nvSpPr>
        <p:spPr>
          <a:xfrm>
            <a:off x="1373552" y="423092"/>
            <a:ext cx="23175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6" name="Google Shape;296;p27"/>
          <p:cNvSpPr txBox="1"/>
          <p:nvPr>
            <p:ph idx="1" type="subTitle"/>
          </p:nvPr>
        </p:nvSpPr>
        <p:spPr>
          <a:xfrm>
            <a:off x="3971452" y="1911517"/>
            <a:ext cx="3732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BLANK_1_1_1_1_1_3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133" y="-367950"/>
            <a:ext cx="133716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8"/>
          <p:cNvSpPr txBox="1"/>
          <p:nvPr>
            <p:ph type="title"/>
          </p:nvPr>
        </p:nvSpPr>
        <p:spPr>
          <a:xfrm>
            <a:off x="720000" y="1682850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2" name="Google Shape;302;p28"/>
          <p:cNvSpPr txBox="1"/>
          <p:nvPr>
            <p:ph idx="1" type="subTitle"/>
          </p:nvPr>
        </p:nvSpPr>
        <p:spPr>
          <a:xfrm>
            <a:off x="720000" y="2269375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8"/>
          <p:cNvSpPr txBox="1"/>
          <p:nvPr>
            <p:ph idx="2" type="title"/>
          </p:nvPr>
        </p:nvSpPr>
        <p:spPr>
          <a:xfrm>
            <a:off x="720000" y="3532175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4" name="Google Shape;304;p28"/>
          <p:cNvSpPr txBox="1"/>
          <p:nvPr>
            <p:ph idx="3" type="subTitle"/>
          </p:nvPr>
        </p:nvSpPr>
        <p:spPr>
          <a:xfrm>
            <a:off x="720000" y="4118700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1056" y="213713"/>
            <a:ext cx="736988" cy="5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875" y="488075"/>
            <a:ext cx="610101" cy="6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>
            <p:ph idx="4" type="title"/>
          </p:nvPr>
        </p:nvSpPr>
        <p:spPr>
          <a:xfrm>
            <a:off x="2673700" y="1682850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8" name="Google Shape;308;p28"/>
          <p:cNvSpPr txBox="1"/>
          <p:nvPr>
            <p:ph idx="5" type="subTitle"/>
          </p:nvPr>
        </p:nvSpPr>
        <p:spPr>
          <a:xfrm>
            <a:off x="2673700" y="2269375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idx="6" type="title"/>
          </p:nvPr>
        </p:nvSpPr>
        <p:spPr>
          <a:xfrm>
            <a:off x="2673700" y="3532175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0" name="Google Shape;310;p28"/>
          <p:cNvSpPr txBox="1"/>
          <p:nvPr>
            <p:ph idx="7" type="subTitle"/>
          </p:nvPr>
        </p:nvSpPr>
        <p:spPr>
          <a:xfrm>
            <a:off x="2673700" y="4118700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8"/>
          <p:cNvSpPr txBox="1"/>
          <p:nvPr>
            <p:ph idx="8" type="title"/>
          </p:nvPr>
        </p:nvSpPr>
        <p:spPr>
          <a:xfrm>
            <a:off x="4627400" y="1682850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2" name="Google Shape;312;p28"/>
          <p:cNvSpPr txBox="1"/>
          <p:nvPr>
            <p:ph idx="9" type="subTitle"/>
          </p:nvPr>
        </p:nvSpPr>
        <p:spPr>
          <a:xfrm>
            <a:off x="4627400" y="2269375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8"/>
          <p:cNvSpPr txBox="1"/>
          <p:nvPr>
            <p:ph idx="13" type="title"/>
          </p:nvPr>
        </p:nvSpPr>
        <p:spPr>
          <a:xfrm>
            <a:off x="4627400" y="3532175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4" name="Google Shape;314;p28"/>
          <p:cNvSpPr txBox="1"/>
          <p:nvPr>
            <p:ph idx="14" type="subTitle"/>
          </p:nvPr>
        </p:nvSpPr>
        <p:spPr>
          <a:xfrm>
            <a:off x="4627400" y="4118700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idx="15" type="title"/>
          </p:nvPr>
        </p:nvSpPr>
        <p:spPr>
          <a:xfrm>
            <a:off x="6581100" y="1682850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6" name="Google Shape;316;p28"/>
          <p:cNvSpPr txBox="1"/>
          <p:nvPr>
            <p:ph idx="16" type="subTitle"/>
          </p:nvPr>
        </p:nvSpPr>
        <p:spPr>
          <a:xfrm>
            <a:off x="6581100" y="2269375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8"/>
          <p:cNvSpPr txBox="1"/>
          <p:nvPr>
            <p:ph idx="17" type="title"/>
          </p:nvPr>
        </p:nvSpPr>
        <p:spPr>
          <a:xfrm>
            <a:off x="6581100" y="3532175"/>
            <a:ext cx="184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8" name="Google Shape;318;p28"/>
          <p:cNvSpPr txBox="1"/>
          <p:nvPr>
            <p:ph idx="18" type="subTitle"/>
          </p:nvPr>
        </p:nvSpPr>
        <p:spPr>
          <a:xfrm>
            <a:off x="6581100" y="4118700"/>
            <a:ext cx="1842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8"/>
          <p:cNvSpPr txBox="1"/>
          <p:nvPr>
            <p:ph idx="19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4257" y="-61075"/>
            <a:ext cx="1384436" cy="13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78384">
            <a:off x="8112012" y="620829"/>
            <a:ext cx="1182777" cy="7982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5" name="Google Shape;325;p29"/>
          <p:cNvSpPr txBox="1"/>
          <p:nvPr>
            <p:ph idx="1" type="subTitle"/>
          </p:nvPr>
        </p:nvSpPr>
        <p:spPr>
          <a:xfrm>
            <a:off x="5613000" y="2250825"/>
            <a:ext cx="2811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26" name="Google Shape;326;p29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8862" y="4194181"/>
            <a:ext cx="840825" cy="8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b="0" l="1256" r="1257" t="0"/>
          <a:stretch/>
        </p:blipFill>
        <p:spPr>
          <a:xfrm>
            <a:off x="7756529" y="327478"/>
            <a:ext cx="1334943" cy="131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2623" y="610101"/>
            <a:ext cx="840825" cy="8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3450" y="1300008"/>
            <a:ext cx="685299" cy="53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6">
            <a:alphaModFix/>
          </a:blip>
          <a:srcRect b="0" l="12570" r="12562" t="0"/>
          <a:stretch/>
        </p:blipFill>
        <p:spPr>
          <a:xfrm>
            <a:off x="3635188" y="3793236"/>
            <a:ext cx="685300" cy="85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7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0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1" type="subTitle"/>
          </p:nvPr>
        </p:nvSpPr>
        <p:spPr>
          <a:xfrm>
            <a:off x="720000" y="2250825"/>
            <a:ext cx="2811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2925" y="4487174"/>
            <a:ext cx="1078625" cy="11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127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4"/>
          <p:cNvSpPr txBox="1"/>
          <p:nvPr>
            <p:ph idx="2" type="title"/>
          </p:nvPr>
        </p:nvSpPr>
        <p:spPr>
          <a:xfrm>
            <a:off x="1250550" y="5439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720000" y="186096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3" type="title"/>
          </p:nvPr>
        </p:nvSpPr>
        <p:spPr>
          <a:xfrm>
            <a:off x="3403800" y="127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4"/>
          <p:cNvSpPr txBox="1"/>
          <p:nvPr>
            <p:ph idx="4" type="title"/>
          </p:nvPr>
        </p:nvSpPr>
        <p:spPr>
          <a:xfrm>
            <a:off x="3934350" y="5439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/>
          <p:nvPr>
            <p:ph idx="5" type="subTitle"/>
          </p:nvPr>
        </p:nvSpPr>
        <p:spPr>
          <a:xfrm>
            <a:off x="3403800" y="186096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6" type="title"/>
          </p:nvPr>
        </p:nvSpPr>
        <p:spPr>
          <a:xfrm>
            <a:off x="6087600" y="12744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4"/>
          <p:cNvSpPr txBox="1"/>
          <p:nvPr>
            <p:ph idx="7" type="title"/>
          </p:nvPr>
        </p:nvSpPr>
        <p:spPr>
          <a:xfrm>
            <a:off x="6618150" y="5439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4"/>
          <p:cNvSpPr txBox="1"/>
          <p:nvPr>
            <p:ph idx="8" type="subTitle"/>
          </p:nvPr>
        </p:nvSpPr>
        <p:spPr>
          <a:xfrm>
            <a:off x="6087600" y="186096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9" type="title"/>
          </p:nvPr>
        </p:nvSpPr>
        <p:spPr>
          <a:xfrm>
            <a:off x="720000" y="33988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4"/>
          <p:cNvSpPr txBox="1"/>
          <p:nvPr>
            <p:ph idx="13" type="title"/>
          </p:nvPr>
        </p:nvSpPr>
        <p:spPr>
          <a:xfrm>
            <a:off x="1250550" y="2668313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4"/>
          <p:cNvSpPr txBox="1"/>
          <p:nvPr>
            <p:ph idx="14" type="subTitle"/>
          </p:nvPr>
        </p:nvSpPr>
        <p:spPr>
          <a:xfrm>
            <a:off x="720000" y="398541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5" type="title"/>
          </p:nvPr>
        </p:nvSpPr>
        <p:spPr>
          <a:xfrm>
            <a:off x="3403800" y="33988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4"/>
          <p:cNvSpPr txBox="1"/>
          <p:nvPr>
            <p:ph idx="16" type="title"/>
          </p:nvPr>
        </p:nvSpPr>
        <p:spPr>
          <a:xfrm>
            <a:off x="3934350" y="2668313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"/>
          <p:cNvSpPr txBox="1"/>
          <p:nvPr>
            <p:ph idx="17" type="subTitle"/>
          </p:nvPr>
        </p:nvSpPr>
        <p:spPr>
          <a:xfrm>
            <a:off x="3403800" y="398541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8" type="title"/>
          </p:nvPr>
        </p:nvSpPr>
        <p:spPr>
          <a:xfrm>
            <a:off x="6087600" y="33988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9" type="title"/>
          </p:nvPr>
        </p:nvSpPr>
        <p:spPr>
          <a:xfrm>
            <a:off x="6618150" y="2668313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4"/>
          <p:cNvSpPr txBox="1"/>
          <p:nvPr>
            <p:ph idx="20" type="subTitle"/>
          </p:nvPr>
        </p:nvSpPr>
        <p:spPr>
          <a:xfrm>
            <a:off x="6087600" y="398541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2731" l="0" r="0" t="7104"/>
          <a:stretch/>
        </p:blipFill>
        <p:spPr>
          <a:xfrm rot="5400000">
            <a:off x="6543297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449" y="-392225"/>
            <a:ext cx="1322959" cy="1300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7701" y="301999"/>
            <a:ext cx="764800" cy="80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8227" y="4381392"/>
            <a:ext cx="510899" cy="47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1"/>
          <p:cNvGrpSpPr/>
          <p:nvPr/>
        </p:nvGrpSpPr>
        <p:grpSpPr>
          <a:xfrm>
            <a:off x="297350" y="-4800"/>
            <a:ext cx="9025218" cy="6186564"/>
            <a:chOff x="297350" y="-4800"/>
            <a:chExt cx="9025218" cy="6186564"/>
          </a:xfrm>
        </p:grpSpPr>
        <p:pic>
          <p:nvPicPr>
            <p:cNvPr id="339" name="Google Shape;339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63775" y="257003"/>
              <a:ext cx="3016450" cy="2891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4375" y="4181474"/>
              <a:ext cx="4173849" cy="47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0550" y="-4800"/>
              <a:ext cx="2084650" cy="21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/>
            <p:cNvPicPr preferRelativeResize="0"/>
            <p:nvPr/>
          </p:nvPicPr>
          <p:blipFill rotWithShape="1">
            <a:blip r:embed="rId5">
              <a:alphaModFix/>
            </a:blip>
            <a:srcRect b="2731" l="0" r="0" t="7104"/>
            <a:stretch/>
          </p:blipFill>
          <p:spPr>
            <a:xfrm>
              <a:off x="2669300" y="4544888"/>
              <a:ext cx="3805399" cy="1636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59450" y="1220662"/>
              <a:ext cx="1850999" cy="171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80984" y="1184300"/>
              <a:ext cx="1141584" cy="141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399988">
              <a:off x="7825413" y="1202913"/>
              <a:ext cx="525676" cy="48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99975" y="1977599"/>
              <a:ext cx="639425" cy="59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0216" y="1770976"/>
              <a:ext cx="797794" cy="74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7350" y="603813"/>
              <a:ext cx="1002625" cy="976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1"/>
          <p:cNvSpPr txBox="1"/>
          <p:nvPr/>
        </p:nvSpPr>
        <p:spPr>
          <a:xfrm>
            <a:off x="4638600" y="3386100"/>
            <a:ext cx="3785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b="0" i="0" lang="en" sz="11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accent1"/>
                </a:highlight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12"/>
              </a:rPr>
              <a:t>Slidesgo</a:t>
            </a:r>
            <a:r>
              <a:rPr b="1" i="0" lang="en" sz="11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i="0" lang="en" sz="1100" u="none" cap="none" strike="noStrike">
                <a:solidFill>
                  <a:schemeClr val="lt1"/>
                </a:solidFill>
                <a:highlight>
                  <a:schemeClr val="accent4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lt2"/>
                </a:highlight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1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highlight>
                  <a:schemeClr val="lt2"/>
                </a:highlight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0" i="0" lang="en" sz="11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highlight>
                  <a:schemeClr val="lt2"/>
                </a:highlight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1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0" name="Google Shape;350;p31"/>
          <p:cNvSpPr txBox="1"/>
          <p:nvPr>
            <p:ph type="ctrTitle"/>
          </p:nvPr>
        </p:nvSpPr>
        <p:spPr>
          <a:xfrm>
            <a:off x="2679300" y="540000"/>
            <a:ext cx="37854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31"/>
          <p:cNvSpPr txBox="1"/>
          <p:nvPr>
            <p:ph idx="1" type="subTitle"/>
          </p:nvPr>
        </p:nvSpPr>
        <p:spPr>
          <a:xfrm>
            <a:off x="720000" y="3386100"/>
            <a:ext cx="26967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2" type="subTitle"/>
          </p:nvPr>
        </p:nvSpPr>
        <p:spPr>
          <a:xfrm>
            <a:off x="4638602" y="4230175"/>
            <a:ext cx="3785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1500" y="2198525"/>
            <a:ext cx="1593925" cy="15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628" y="2976425"/>
            <a:ext cx="1519068" cy="15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57" name="Google Shape;357;p32"/>
          <p:cNvSpPr txBox="1"/>
          <p:nvPr>
            <p:ph idx="1" type="body"/>
          </p:nvPr>
        </p:nvSpPr>
        <p:spPr>
          <a:xfrm>
            <a:off x="720000" y="1113450"/>
            <a:ext cx="77040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8" name="Google Shape;358;p32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8933437">
            <a:off x="8402909" y="2007843"/>
            <a:ext cx="1087265" cy="112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22455" r="0" t="0"/>
          <a:stretch/>
        </p:blipFill>
        <p:spPr>
          <a:xfrm flipH="1">
            <a:off x="0" y="0"/>
            <a:ext cx="39885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933441">
            <a:off x="8130381" y="1973545"/>
            <a:ext cx="796044" cy="98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 1">
  <p:cSld name="BLANK_1_1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016" y="-375048"/>
            <a:ext cx="1074619" cy="11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025" y="48377"/>
            <a:ext cx="1162901" cy="111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 2">
  <p:cSld name="BLANK_1_1_1_1_1_1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9450" y="1168213"/>
            <a:ext cx="1745149" cy="171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863" y="1412263"/>
            <a:ext cx="1745037" cy="18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772" y="2262190"/>
            <a:ext cx="690075" cy="8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5230" y="2262189"/>
            <a:ext cx="1104649" cy="10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flipH="1">
            <a:off x="1532625" y="-12745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flipH="1">
            <a:off x="1532625" y="3867825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 3">
  <p:cSld name="BLANK_1_1_1_1_1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7146" y="-64925"/>
            <a:ext cx="1632578" cy="16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600" y="884675"/>
            <a:ext cx="977275" cy="10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525" y="4007699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3026375"/>
            <a:ext cx="342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5"/>
          <p:cNvSpPr txBox="1"/>
          <p:nvPr>
            <p:ph idx="2" type="title"/>
          </p:nvPr>
        </p:nvSpPr>
        <p:spPr>
          <a:xfrm>
            <a:off x="720025" y="540000"/>
            <a:ext cx="34242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720025" y="4160100"/>
            <a:ext cx="3424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3">
            <a:alphaModFix/>
          </a:blip>
          <a:srcRect b="0" l="22455" r="0" t="0"/>
          <a:stretch/>
        </p:blipFill>
        <p:spPr>
          <a:xfrm>
            <a:off x="5155425" y="0"/>
            <a:ext cx="39885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1622" y="-630775"/>
            <a:ext cx="2544879" cy="243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1625" y="320325"/>
            <a:ext cx="1142125" cy="10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3025" y="1327000"/>
            <a:ext cx="635251" cy="5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235475" y="-147727"/>
            <a:ext cx="1646765" cy="162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631476" y="814041"/>
            <a:ext cx="724575" cy="8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818458" y="4093669"/>
            <a:ext cx="1051993" cy="109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864250" y="4022089"/>
            <a:ext cx="510901" cy="53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6">
            <a:alphaModFix/>
          </a:blip>
          <a:srcRect b="2731" l="0" r="0" t="7104"/>
          <a:stretch/>
        </p:blipFill>
        <p:spPr>
          <a:xfrm rot="5400000">
            <a:off x="6543297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6"/>
          <p:cNvSpPr txBox="1"/>
          <p:nvPr>
            <p:ph type="title"/>
          </p:nvPr>
        </p:nvSpPr>
        <p:spPr>
          <a:xfrm>
            <a:off x="2684500" y="1248888"/>
            <a:ext cx="37749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2684522" y="2458513"/>
            <a:ext cx="37749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/>
          <p:nvPr/>
        </p:nvSpPr>
        <p:spPr>
          <a:xfrm>
            <a:off x="7783697" y="2371796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7783697" y="539996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84039">
            <a:off x="7704289" y="3863437"/>
            <a:ext cx="1756124" cy="182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84042">
            <a:off x="6568160" y="3558605"/>
            <a:ext cx="1756123" cy="217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84042">
            <a:off x="8008835" y="2933431"/>
            <a:ext cx="1756124" cy="184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850" y="4195510"/>
            <a:ext cx="576701" cy="60678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>
            <p:ph type="title"/>
          </p:nvPr>
        </p:nvSpPr>
        <p:spPr>
          <a:xfrm>
            <a:off x="5300325" y="540000"/>
            <a:ext cx="312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7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3666827" y="1433850"/>
            <a:ext cx="3363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600"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2" type="subTitle"/>
          </p:nvPr>
        </p:nvSpPr>
        <p:spPr>
          <a:xfrm>
            <a:off x="3666827" y="3135300"/>
            <a:ext cx="3363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600"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3" type="subTitle"/>
          </p:nvPr>
        </p:nvSpPr>
        <p:spPr>
          <a:xfrm>
            <a:off x="3666813" y="2036250"/>
            <a:ext cx="336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4" type="subTitle"/>
          </p:nvPr>
        </p:nvSpPr>
        <p:spPr>
          <a:xfrm>
            <a:off x="3666813" y="3737700"/>
            <a:ext cx="3363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pic>
        <p:nvPicPr>
          <p:cNvPr id="86" name="Google Shape;8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7146" y="-64925"/>
            <a:ext cx="1632578" cy="16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600" y="884675"/>
            <a:ext cx="977275" cy="10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b="2731" l="0" r="0" t="7104"/>
          <a:stretch/>
        </p:blipFill>
        <p:spPr>
          <a:xfrm rot="-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720000" y="2885250"/>
            <a:ext cx="24354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720000" y="4158300"/>
            <a:ext cx="243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816022" y="945671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 flipH="1" rot="5400000">
            <a:off x="-3226125" y="1204050"/>
            <a:ext cx="5895450" cy="25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3354300" y="2885250"/>
            <a:ext cx="24354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96" name="Google Shape;96;p9"/>
          <p:cNvSpPr txBox="1"/>
          <p:nvPr>
            <p:ph idx="3" type="subTitle"/>
          </p:nvPr>
        </p:nvSpPr>
        <p:spPr>
          <a:xfrm>
            <a:off x="3354300" y="4158300"/>
            <a:ext cx="243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4" type="title"/>
          </p:nvPr>
        </p:nvSpPr>
        <p:spPr>
          <a:xfrm>
            <a:off x="5988600" y="2885250"/>
            <a:ext cx="24354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98" name="Google Shape;98;p9"/>
          <p:cNvSpPr txBox="1"/>
          <p:nvPr>
            <p:ph idx="5" type="subTitle"/>
          </p:nvPr>
        </p:nvSpPr>
        <p:spPr>
          <a:xfrm>
            <a:off x="5988600" y="4158300"/>
            <a:ext cx="243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6"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997" y="188975"/>
            <a:ext cx="838026" cy="8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26" y="0"/>
            <a:ext cx="510899" cy="6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8427" y="-299100"/>
            <a:ext cx="1521799" cy="1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>
            <a:off x="1532625" y="-1274550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 rotWithShape="1">
          <a:blip r:embed="rId2">
            <a:alphaModFix/>
          </a:blip>
          <a:srcRect b="2731" l="0" r="0" t="7104"/>
          <a:stretch/>
        </p:blipFill>
        <p:spPr>
          <a:xfrm>
            <a:off x="1532625" y="3867825"/>
            <a:ext cx="5895450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613" y="2726512"/>
            <a:ext cx="4173849" cy="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>
            <p:ph type="title"/>
          </p:nvPr>
        </p:nvSpPr>
        <p:spPr>
          <a:xfrm>
            <a:off x="3971425" y="1745200"/>
            <a:ext cx="373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10"/>
          <p:cNvSpPr txBox="1"/>
          <p:nvPr>
            <p:ph idx="2" type="title"/>
          </p:nvPr>
        </p:nvSpPr>
        <p:spPr>
          <a:xfrm>
            <a:off x="1373552" y="1390500"/>
            <a:ext cx="23175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187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9" name="Google Shape;109;p10"/>
          <p:cNvSpPr txBox="1"/>
          <p:nvPr>
            <p:ph idx="1" type="subTitle"/>
          </p:nvPr>
        </p:nvSpPr>
        <p:spPr>
          <a:xfrm>
            <a:off x="3971452" y="2878925"/>
            <a:ext cx="3732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385077">
            <a:off x="8334088" y="135366"/>
            <a:ext cx="1347572" cy="13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385077">
            <a:off x="8372430" y="765233"/>
            <a:ext cx="752883" cy="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385079">
            <a:off x="8091548" y="867977"/>
            <a:ext cx="664887" cy="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5986" y="3267650"/>
            <a:ext cx="1347571" cy="13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13547" y="3177302"/>
            <a:ext cx="752882" cy="69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017" y="2878925"/>
            <a:ext cx="664886" cy="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hiana"/>
              <a:buNone/>
              <a:defRPr b="0" i="0" sz="3400" u="none" cap="none" strike="noStrik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osis"/>
              <a:buChar char="■"/>
              <a:defRPr b="0" i="0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jpg"/><Relationship Id="rId4" Type="http://schemas.openxmlformats.org/officeDocument/2006/relationships/image" Target="../media/image70.jpg"/><Relationship Id="rId5" Type="http://schemas.openxmlformats.org/officeDocument/2006/relationships/image" Target="../media/image55.jpg"/><Relationship Id="rId6" Type="http://schemas.openxmlformats.org/officeDocument/2006/relationships/image" Target="../media/image6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jpg"/><Relationship Id="rId4" Type="http://schemas.openxmlformats.org/officeDocument/2006/relationships/image" Target="../media/image6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jpg"/><Relationship Id="rId4" Type="http://schemas.openxmlformats.org/officeDocument/2006/relationships/image" Target="../media/image6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ctrTitle"/>
          </p:nvPr>
        </p:nvSpPr>
        <p:spPr>
          <a:xfrm>
            <a:off x="624450" y="1008400"/>
            <a:ext cx="80178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데이터를 활용한</a:t>
            </a:r>
            <a:endParaRPr b="1" sz="4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지역 축제 활성화 방안 마련</a:t>
            </a:r>
            <a:endParaRPr b="1" sz="4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p38"/>
          <p:cNvSpPr txBox="1"/>
          <p:nvPr>
            <p:ph idx="1" type="subTitle"/>
          </p:nvPr>
        </p:nvSpPr>
        <p:spPr>
          <a:xfrm>
            <a:off x="2775950" y="3482813"/>
            <a:ext cx="35922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김효준 이상민 장현지 최예지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문화축제 검색량 데이터</a:t>
            </a:r>
            <a:r>
              <a:rPr b="1"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9" name="Google Shape;629;p47"/>
          <p:cNvSpPr txBox="1"/>
          <p:nvPr/>
        </p:nvSpPr>
        <p:spPr>
          <a:xfrm>
            <a:off x="752873" y="1182200"/>
            <a:ext cx="47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지역축제 데이터와 축제명, SRCHWRD_NM 기준으로 </a:t>
            </a:r>
            <a:r>
              <a:rPr b="1" lang="en" sz="1700">
                <a:latin typeface="Dosis"/>
                <a:ea typeface="Dosis"/>
                <a:cs typeface="Dosis"/>
                <a:sym typeface="Dosis"/>
              </a:rPr>
              <a:t>merge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30" name="Google Shape;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48" y="1272501"/>
            <a:ext cx="217298" cy="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38" y="1912550"/>
            <a:ext cx="8216727" cy="26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7"/>
          <p:cNvSpPr/>
          <p:nvPr/>
        </p:nvSpPr>
        <p:spPr>
          <a:xfrm>
            <a:off x="7918775" y="1977925"/>
            <a:ext cx="505200" cy="261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7"/>
          <p:cNvSpPr/>
          <p:nvPr/>
        </p:nvSpPr>
        <p:spPr>
          <a:xfrm>
            <a:off x="1107100" y="1926125"/>
            <a:ext cx="321300" cy="268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"/>
          <p:cNvSpPr txBox="1"/>
          <p:nvPr>
            <p:ph type="title"/>
          </p:nvPr>
        </p:nvSpPr>
        <p:spPr>
          <a:xfrm>
            <a:off x="720000" y="4954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국민여가활동조사 데이터 [2018]</a:t>
            </a:r>
            <a:endParaRPr b="1" sz="2000"/>
          </a:p>
        </p:txBody>
      </p:sp>
      <p:graphicFrame>
        <p:nvGraphicFramePr>
          <p:cNvPr id="639" name="Google Shape;639;p48"/>
          <p:cNvGraphicFramePr/>
          <p:nvPr/>
        </p:nvGraphicFramePr>
        <p:xfrm>
          <a:off x="4303225" y="118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{C5A0F14D-27F9-45B3-9199-45950E8B5E8E}</a:tableStyleId>
              </a:tblPr>
              <a:tblGrid>
                <a:gridCol w="2331575"/>
                <a:gridCol w="23315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변수명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변수 설명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Q2A1 ~ Q2E1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지난 1년간 가장 많이 참여한 여가활동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Q2A2 ~ Q2E2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지난 1년간 참여한여가활동 동반자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Q4A1 ~ Q4A3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가장 만족스런 여가활동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INC, Q45A1, Q45A2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가구 소득, 1년 간 세금 공제 전 월 평균 소득 본인/가구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 and FAM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혼인상태, 동거가구원수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AGE_G1 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연령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Q38B1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응답자 성별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GUMO, SIDO3, SIDO2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지역규모, 권역, 시도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40" name="Google Shape;640;p48"/>
          <p:cNvSpPr txBox="1"/>
          <p:nvPr/>
        </p:nvSpPr>
        <p:spPr>
          <a:xfrm>
            <a:off x="836907" y="1345007"/>
            <a:ext cx="357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값 분류 기준]  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Q1A47(한 번 이상 참여한 여가활동)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-&gt; E. 관광활동(복수응답)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-&gt; 47. (지역축제 참가)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41" name="Google Shape;6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21" y="1949804"/>
            <a:ext cx="211642" cy="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8"/>
          <p:cNvSpPr txBox="1"/>
          <p:nvPr/>
        </p:nvSpPr>
        <p:spPr>
          <a:xfrm>
            <a:off x="795491" y="3096550"/>
            <a:ext cx="361822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설문지 데이터 바탕으로 축제와 관련된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변수 추출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43" name="Google Shape;6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40" y="3174132"/>
            <a:ext cx="217906" cy="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9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국민여가활동조사 데이터 [2018]</a:t>
            </a:r>
            <a:endParaRPr b="1" sz="2000"/>
          </a:p>
        </p:txBody>
      </p:sp>
      <p:pic>
        <p:nvPicPr>
          <p:cNvPr id="649" name="Google Shape;6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3" y="1565400"/>
            <a:ext cx="8568375" cy="26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9"/>
          <p:cNvSpPr/>
          <p:nvPr/>
        </p:nvSpPr>
        <p:spPr>
          <a:xfrm>
            <a:off x="287825" y="1524550"/>
            <a:ext cx="8568300" cy="22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"/>
          <p:cNvSpPr txBox="1"/>
          <p:nvPr>
            <p:ph idx="1" type="subTitle"/>
          </p:nvPr>
        </p:nvSpPr>
        <p:spPr>
          <a:xfrm>
            <a:off x="6535525" y="1324860"/>
            <a:ext cx="2608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지역축제에 대해 얼마나 관심도가 높은지 파악할 수 있는 지표</a:t>
            </a:r>
            <a:endParaRPr sz="15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6" name="Google Shape;656;p50"/>
          <p:cNvSpPr txBox="1"/>
          <p:nvPr>
            <p:ph idx="3" type="subTitle"/>
          </p:nvPr>
        </p:nvSpPr>
        <p:spPr>
          <a:xfrm>
            <a:off x="6490600" y="2770000"/>
            <a:ext cx="2333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해당지역축제에 방문한 수 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7" name="Google Shape;657;p50"/>
          <p:cNvSpPr txBox="1"/>
          <p:nvPr>
            <p:ph idx="5" type="subTitle"/>
          </p:nvPr>
        </p:nvSpPr>
        <p:spPr>
          <a:xfrm>
            <a:off x="6535650" y="3742475"/>
            <a:ext cx="23337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해당 지역축제에 대해 얼마나 선호도가 높은지 파악할 수 있는 지표 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8" name="Google Shape;658;p50"/>
          <p:cNvSpPr/>
          <p:nvPr/>
        </p:nvSpPr>
        <p:spPr>
          <a:xfrm flipH="1">
            <a:off x="778949" y="1317615"/>
            <a:ext cx="861900" cy="861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40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i="0" sz="4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9" name="Google Shape;659;p50"/>
          <p:cNvSpPr/>
          <p:nvPr/>
        </p:nvSpPr>
        <p:spPr>
          <a:xfrm flipH="1">
            <a:off x="778949" y="2514903"/>
            <a:ext cx="861900" cy="861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0" name="Google Shape;660;p50"/>
          <p:cNvSpPr/>
          <p:nvPr/>
        </p:nvSpPr>
        <p:spPr>
          <a:xfrm flipH="1">
            <a:off x="778949" y="3689113"/>
            <a:ext cx="861900" cy="861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1" name="Google Shape;661;p50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03. 지수 산정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2" name="Google Shape;662;p50"/>
          <p:cNvSpPr txBox="1"/>
          <p:nvPr>
            <p:ph idx="1" type="subTitle"/>
          </p:nvPr>
        </p:nvSpPr>
        <p:spPr>
          <a:xfrm>
            <a:off x="1784226" y="1513050"/>
            <a:ext cx="1897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온라인 지수</a:t>
            </a:r>
            <a:r>
              <a:rPr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3" name="Google Shape;663;p50"/>
          <p:cNvSpPr txBox="1"/>
          <p:nvPr>
            <p:ph idx="1" type="subTitle"/>
          </p:nvPr>
        </p:nvSpPr>
        <p:spPr>
          <a:xfrm>
            <a:off x="1784226" y="2663325"/>
            <a:ext cx="21189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오프라인 지수</a:t>
            </a:r>
            <a:r>
              <a:rPr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4" name="Google Shape;664;p50"/>
          <p:cNvSpPr txBox="1"/>
          <p:nvPr>
            <p:ph idx="1" type="subTitle"/>
          </p:nvPr>
        </p:nvSpPr>
        <p:spPr>
          <a:xfrm>
            <a:off x="1784226" y="3855785"/>
            <a:ext cx="1796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선호도</a:t>
            </a: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 지수</a:t>
            </a:r>
            <a:r>
              <a:rPr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5" name="Google Shape;665;p50"/>
          <p:cNvSpPr/>
          <p:nvPr/>
        </p:nvSpPr>
        <p:spPr>
          <a:xfrm rot="5400000">
            <a:off x="6156600" y="1721885"/>
            <a:ext cx="510900" cy="53400"/>
          </a:xfrm>
          <a:prstGeom prst="rect">
            <a:avLst/>
          </a:prstGeom>
          <a:solidFill>
            <a:srgbClr val="DE1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0"/>
          <p:cNvSpPr/>
          <p:nvPr/>
        </p:nvSpPr>
        <p:spPr>
          <a:xfrm rot="5400000">
            <a:off x="6156600" y="2941085"/>
            <a:ext cx="510900" cy="53400"/>
          </a:xfrm>
          <a:prstGeom prst="rect">
            <a:avLst/>
          </a:prstGeom>
          <a:solidFill>
            <a:srgbClr val="DE1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0"/>
          <p:cNvSpPr/>
          <p:nvPr/>
        </p:nvSpPr>
        <p:spPr>
          <a:xfrm rot="5400000">
            <a:off x="6156600" y="4116472"/>
            <a:ext cx="510900" cy="53400"/>
          </a:xfrm>
          <a:prstGeom prst="rect">
            <a:avLst/>
          </a:prstGeom>
          <a:solidFill>
            <a:srgbClr val="DE1E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0"/>
          <p:cNvSpPr txBox="1"/>
          <p:nvPr>
            <p:ph idx="1" type="subTitle"/>
          </p:nvPr>
        </p:nvSpPr>
        <p:spPr>
          <a:xfrm>
            <a:off x="4393913" y="1513050"/>
            <a:ext cx="1897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검색량</a:t>
            </a:r>
            <a:r>
              <a:rPr b="1" lang="en" sz="2000">
                <a:solidFill>
                  <a:schemeClr val="accent4"/>
                </a:solidFill>
              </a:rPr>
              <a:t> </a:t>
            </a:r>
            <a:endParaRPr sz="2000"/>
          </a:p>
        </p:txBody>
      </p:sp>
      <p:sp>
        <p:nvSpPr>
          <p:cNvPr id="669" name="Google Shape;669;p50"/>
          <p:cNvSpPr txBox="1"/>
          <p:nvPr>
            <p:ph idx="1" type="subTitle"/>
          </p:nvPr>
        </p:nvSpPr>
        <p:spPr>
          <a:xfrm>
            <a:off x="4375026" y="2690425"/>
            <a:ext cx="1897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방문량</a:t>
            </a:r>
            <a:r>
              <a:rPr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0" name="Google Shape;670;p50"/>
          <p:cNvSpPr txBox="1"/>
          <p:nvPr>
            <p:ph idx="1" type="subTitle"/>
          </p:nvPr>
        </p:nvSpPr>
        <p:spPr>
          <a:xfrm>
            <a:off x="4104425" y="3844745"/>
            <a:ext cx="2438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300">
                <a:latin typeface="Noto Sans KR"/>
                <a:ea typeface="Noto Sans KR"/>
                <a:cs typeface="Noto Sans KR"/>
                <a:sym typeface="Noto Sans KR"/>
              </a:rPr>
              <a:t>리뷰 긍부정 비율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71" name="Google Shape;671;p50"/>
          <p:cNvCxnSpPr/>
          <p:nvPr/>
        </p:nvCxnSpPr>
        <p:spPr>
          <a:xfrm>
            <a:off x="3805774" y="1772350"/>
            <a:ext cx="463800" cy="3300"/>
          </a:xfrm>
          <a:prstGeom prst="straightConnector1">
            <a:avLst/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72" name="Google Shape;672;p50"/>
          <p:cNvCxnSpPr/>
          <p:nvPr/>
        </p:nvCxnSpPr>
        <p:spPr>
          <a:xfrm>
            <a:off x="3833826" y="2915350"/>
            <a:ext cx="463800" cy="3300"/>
          </a:xfrm>
          <a:prstGeom prst="straightConnector1">
            <a:avLst/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73" name="Google Shape;673;p50"/>
          <p:cNvCxnSpPr/>
          <p:nvPr/>
        </p:nvCxnSpPr>
        <p:spPr>
          <a:xfrm>
            <a:off x="3508521" y="4100010"/>
            <a:ext cx="463800" cy="3300"/>
          </a:xfrm>
          <a:prstGeom prst="straightConnector1">
            <a:avLst/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1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03. 분석 설계도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79" name="Google Shape;679;p51"/>
          <p:cNvGrpSpPr/>
          <p:nvPr/>
        </p:nvGrpSpPr>
        <p:grpSpPr>
          <a:xfrm>
            <a:off x="1264958" y="1229855"/>
            <a:ext cx="2006400" cy="827524"/>
            <a:chOff x="428025" y="1246250"/>
            <a:chExt cx="2006400" cy="985500"/>
          </a:xfrm>
        </p:grpSpPr>
        <p:sp>
          <p:nvSpPr>
            <p:cNvPr id="680" name="Google Shape;680;p51"/>
            <p:cNvSpPr/>
            <p:nvPr/>
          </p:nvSpPr>
          <p:spPr>
            <a:xfrm flipH="1">
              <a:off x="428025" y="1246250"/>
              <a:ext cx="2006400" cy="985500"/>
            </a:xfrm>
            <a:prstGeom prst="ellipse">
              <a:avLst/>
            </a:prstGeom>
            <a:noFill/>
            <a:ln cap="rnd" cmpd="sng" w="2857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600">
                  <a:latin typeface="Noto Sans KR"/>
                  <a:ea typeface="Noto Sans KR"/>
                  <a:cs typeface="Noto Sans KR"/>
                  <a:sym typeface="Noto Sans KR"/>
                </a:rPr>
                <a:t>온라인 지수</a:t>
              </a:r>
              <a:endParaRPr b="1" sz="16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81" name="Google Shape;681;p51"/>
            <p:cNvSpPr txBox="1"/>
            <p:nvPr/>
          </p:nvSpPr>
          <p:spPr>
            <a:xfrm>
              <a:off x="536857" y="1703185"/>
              <a:ext cx="18363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문화 축제 검색량 데이터</a:t>
              </a:r>
              <a:endParaRPr sz="16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2" name="Google Shape;682;p51"/>
          <p:cNvGrpSpPr/>
          <p:nvPr/>
        </p:nvGrpSpPr>
        <p:grpSpPr>
          <a:xfrm>
            <a:off x="3461075" y="1229884"/>
            <a:ext cx="2006400" cy="827524"/>
            <a:chOff x="428025" y="2615470"/>
            <a:chExt cx="2006400" cy="985500"/>
          </a:xfrm>
        </p:grpSpPr>
        <p:sp>
          <p:nvSpPr>
            <p:cNvPr id="683" name="Google Shape;683;p51"/>
            <p:cNvSpPr/>
            <p:nvPr/>
          </p:nvSpPr>
          <p:spPr>
            <a:xfrm flipH="1">
              <a:off x="428025" y="2615470"/>
              <a:ext cx="2006400" cy="985500"/>
            </a:xfrm>
            <a:prstGeom prst="ellipse">
              <a:avLst/>
            </a:prstGeom>
            <a:noFill/>
            <a:ln cap="rnd" cmpd="sng" w="2857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오프라인 </a:t>
              </a:r>
              <a:r>
                <a:rPr b="1" lang="en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지수</a:t>
              </a:r>
              <a:endParaRPr b="1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84" name="Google Shape;684;p51"/>
            <p:cNvSpPr txBox="1"/>
            <p:nvPr/>
          </p:nvSpPr>
          <p:spPr>
            <a:xfrm>
              <a:off x="536857" y="3104094"/>
              <a:ext cx="18363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지역 축제</a:t>
              </a:r>
              <a:r>
                <a:rPr lang="en" sz="12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데이터</a:t>
              </a:r>
              <a:endParaRPr sz="16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5" name="Google Shape;685;p51"/>
          <p:cNvGrpSpPr/>
          <p:nvPr/>
        </p:nvGrpSpPr>
        <p:grpSpPr>
          <a:xfrm>
            <a:off x="5634127" y="1226122"/>
            <a:ext cx="2006400" cy="827524"/>
            <a:chOff x="428025" y="3984675"/>
            <a:chExt cx="2006400" cy="985500"/>
          </a:xfrm>
        </p:grpSpPr>
        <p:sp>
          <p:nvSpPr>
            <p:cNvPr id="686" name="Google Shape;686;p51"/>
            <p:cNvSpPr/>
            <p:nvPr/>
          </p:nvSpPr>
          <p:spPr>
            <a:xfrm flipH="1">
              <a:off x="428025" y="3984675"/>
              <a:ext cx="2006400" cy="985500"/>
            </a:xfrm>
            <a:prstGeom prst="ellipse">
              <a:avLst/>
            </a:prstGeom>
            <a:noFill/>
            <a:ln cap="rnd" cmpd="sng" w="28575">
              <a:solidFill>
                <a:schemeClr val="l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선호도 </a:t>
              </a:r>
              <a:r>
                <a:rPr b="1" lang="en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지수</a:t>
              </a:r>
              <a:endParaRPr b="1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87" name="Google Shape;687;p51"/>
            <p:cNvSpPr txBox="1"/>
            <p:nvPr/>
          </p:nvSpPr>
          <p:spPr>
            <a:xfrm>
              <a:off x="550569" y="4445540"/>
              <a:ext cx="18363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네이버 API 블로그 데이터</a:t>
              </a:r>
              <a:endParaRPr sz="16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688" name="Google Shape;688;p51"/>
          <p:cNvSpPr/>
          <p:nvPr/>
        </p:nvSpPr>
        <p:spPr>
          <a:xfrm>
            <a:off x="6173705" y="-683588"/>
            <a:ext cx="362700" cy="362700"/>
          </a:xfrm>
          <a:prstGeom prst="ellipse">
            <a:avLst/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51"/>
          <p:cNvCxnSpPr>
            <a:endCxn id="688" idx="4"/>
          </p:cNvCxnSpPr>
          <p:nvPr/>
        </p:nvCxnSpPr>
        <p:spPr>
          <a:xfrm rot="10800000">
            <a:off x="6355055" y="-320888"/>
            <a:ext cx="0" cy="134400"/>
          </a:xfrm>
          <a:prstGeom prst="straightConnector1">
            <a:avLst/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90" name="Google Shape;690;p51"/>
          <p:cNvGrpSpPr/>
          <p:nvPr/>
        </p:nvGrpSpPr>
        <p:grpSpPr>
          <a:xfrm>
            <a:off x="6247464" y="-611764"/>
            <a:ext cx="215152" cy="219039"/>
            <a:chOff x="1713373" y="1535522"/>
            <a:chExt cx="363678" cy="370249"/>
          </a:xfrm>
        </p:grpSpPr>
        <p:sp>
          <p:nvSpPr>
            <p:cNvPr id="691" name="Google Shape;691;p51"/>
            <p:cNvSpPr/>
            <p:nvPr/>
          </p:nvSpPr>
          <p:spPr>
            <a:xfrm>
              <a:off x="1713373" y="1535522"/>
              <a:ext cx="171248" cy="340319"/>
            </a:xfrm>
            <a:custGeom>
              <a:rect b="b" l="l" r="r" t="t"/>
              <a:pathLst>
                <a:path extrusionOk="0" h="8595" w="4325">
                  <a:moveTo>
                    <a:pt x="2568" y="0"/>
                  </a:moveTo>
                  <a:cubicBezTo>
                    <a:pt x="1703" y="0"/>
                    <a:pt x="967" y="660"/>
                    <a:pt x="885" y="1532"/>
                  </a:cubicBezTo>
                  <a:cubicBezTo>
                    <a:pt x="363" y="4657"/>
                    <a:pt x="104" y="6275"/>
                    <a:pt x="96" y="6345"/>
                  </a:cubicBezTo>
                  <a:cubicBezTo>
                    <a:pt x="1" y="7486"/>
                    <a:pt x="852" y="8493"/>
                    <a:pt x="1995" y="8588"/>
                  </a:cubicBezTo>
                  <a:cubicBezTo>
                    <a:pt x="2054" y="8593"/>
                    <a:pt x="2112" y="8595"/>
                    <a:pt x="2169" y="8595"/>
                  </a:cubicBezTo>
                  <a:cubicBezTo>
                    <a:pt x="3237" y="8595"/>
                    <a:pt x="4148" y="7773"/>
                    <a:pt x="4238" y="6691"/>
                  </a:cubicBezTo>
                  <a:cubicBezTo>
                    <a:pt x="4247" y="6621"/>
                    <a:pt x="4252" y="4981"/>
                    <a:pt x="4261" y="1814"/>
                  </a:cubicBezTo>
                  <a:cubicBezTo>
                    <a:pt x="4325" y="891"/>
                    <a:pt x="3636" y="82"/>
                    <a:pt x="2712" y="6"/>
                  </a:cubicBezTo>
                  <a:cubicBezTo>
                    <a:pt x="2664" y="2"/>
                    <a:pt x="2616" y="0"/>
                    <a:pt x="2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1747860" y="1557893"/>
              <a:ext cx="109718" cy="234363"/>
            </a:xfrm>
            <a:custGeom>
              <a:rect b="b" l="l" r="r" t="t"/>
              <a:pathLst>
                <a:path extrusionOk="0" h="5919" w="2771">
                  <a:moveTo>
                    <a:pt x="1703" y="1"/>
                  </a:moveTo>
                  <a:cubicBezTo>
                    <a:pt x="1181" y="1"/>
                    <a:pt x="740" y="404"/>
                    <a:pt x="698" y="931"/>
                  </a:cubicBezTo>
                  <a:cubicBezTo>
                    <a:pt x="698" y="931"/>
                    <a:pt x="64" y="4750"/>
                    <a:pt x="59" y="4820"/>
                  </a:cubicBezTo>
                  <a:cubicBezTo>
                    <a:pt x="0" y="5554"/>
                    <a:pt x="572" y="5850"/>
                    <a:pt x="1300" y="5908"/>
                  </a:cubicBezTo>
                  <a:cubicBezTo>
                    <a:pt x="1382" y="5915"/>
                    <a:pt x="1462" y="5919"/>
                    <a:pt x="1540" y="5919"/>
                  </a:cubicBezTo>
                  <a:cubicBezTo>
                    <a:pt x="2161" y="5919"/>
                    <a:pt x="2652" y="5690"/>
                    <a:pt x="2709" y="5040"/>
                  </a:cubicBezTo>
                  <a:cubicBezTo>
                    <a:pt x="2712" y="4971"/>
                    <a:pt x="2723" y="1104"/>
                    <a:pt x="2723" y="1104"/>
                  </a:cubicBezTo>
                  <a:cubicBezTo>
                    <a:pt x="2770" y="546"/>
                    <a:pt x="2352" y="55"/>
                    <a:pt x="1794" y="5"/>
                  </a:cubicBezTo>
                  <a:cubicBezTo>
                    <a:pt x="1763" y="2"/>
                    <a:pt x="1733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1792919" y="1558051"/>
              <a:ext cx="64540" cy="234402"/>
            </a:xfrm>
            <a:custGeom>
              <a:rect b="b" l="l" r="r" t="t"/>
              <a:pathLst>
                <a:path extrusionOk="0" h="5920" w="1630">
                  <a:moveTo>
                    <a:pt x="569" y="0"/>
                  </a:moveTo>
                  <a:cubicBezTo>
                    <a:pt x="435" y="0"/>
                    <a:pt x="308" y="27"/>
                    <a:pt x="193" y="71"/>
                  </a:cubicBezTo>
                  <a:cubicBezTo>
                    <a:pt x="597" y="232"/>
                    <a:pt x="868" y="643"/>
                    <a:pt x="832" y="1100"/>
                  </a:cubicBezTo>
                  <a:cubicBezTo>
                    <a:pt x="832" y="1100"/>
                    <a:pt x="821" y="4970"/>
                    <a:pt x="818" y="5039"/>
                  </a:cubicBezTo>
                  <a:cubicBezTo>
                    <a:pt x="773" y="5564"/>
                    <a:pt x="447" y="5812"/>
                    <a:pt x="0" y="5890"/>
                  </a:cubicBezTo>
                  <a:cubicBezTo>
                    <a:pt x="53" y="5899"/>
                    <a:pt x="109" y="5904"/>
                    <a:pt x="165" y="5910"/>
                  </a:cubicBezTo>
                  <a:cubicBezTo>
                    <a:pt x="245" y="5916"/>
                    <a:pt x="323" y="5919"/>
                    <a:pt x="400" y="5919"/>
                  </a:cubicBezTo>
                  <a:cubicBezTo>
                    <a:pt x="1026" y="5919"/>
                    <a:pt x="1519" y="5693"/>
                    <a:pt x="1574" y="5039"/>
                  </a:cubicBezTo>
                  <a:cubicBezTo>
                    <a:pt x="1579" y="4970"/>
                    <a:pt x="1588" y="1100"/>
                    <a:pt x="1588" y="1100"/>
                  </a:cubicBezTo>
                  <a:cubicBezTo>
                    <a:pt x="1630" y="542"/>
                    <a:pt x="1214" y="51"/>
                    <a:pt x="653" y="4"/>
                  </a:cubicBezTo>
                  <a:cubicBezTo>
                    <a:pt x="625" y="1"/>
                    <a:pt x="597" y="0"/>
                    <a:pt x="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1746514" y="1791936"/>
              <a:ext cx="94276" cy="83902"/>
            </a:xfrm>
            <a:custGeom>
              <a:rect b="b" l="l" r="r" t="t"/>
              <a:pathLst>
                <a:path extrusionOk="0" h="2119" w="2381">
                  <a:moveTo>
                    <a:pt x="1288" y="1"/>
                  </a:moveTo>
                  <a:cubicBezTo>
                    <a:pt x="698" y="1"/>
                    <a:pt x="1127" y="1063"/>
                    <a:pt x="1" y="1637"/>
                  </a:cubicBezTo>
                  <a:cubicBezTo>
                    <a:pt x="319" y="1903"/>
                    <a:pt x="718" y="2075"/>
                    <a:pt x="1158" y="2112"/>
                  </a:cubicBezTo>
                  <a:cubicBezTo>
                    <a:pt x="1215" y="2116"/>
                    <a:pt x="1270" y="2118"/>
                    <a:pt x="1326" y="2118"/>
                  </a:cubicBezTo>
                  <a:cubicBezTo>
                    <a:pt x="1708" y="2118"/>
                    <a:pt x="2068" y="2018"/>
                    <a:pt x="2380" y="1836"/>
                  </a:cubicBezTo>
                  <a:cubicBezTo>
                    <a:pt x="1404" y="1252"/>
                    <a:pt x="1987" y="58"/>
                    <a:pt x="1334" y="3"/>
                  </a:cubicBezTo>
                  <a:cubicBezTo>
                    <a:pt x="1318" y="1"/>
                    <a:pt x="1303" y="1"/>
                    <a:pt x="1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1907584" y="1565178"/>
              <a:ext cx="169467" cy="340438"/>
            </a:xfrm>
            <a:custGeom>
              <a:rect b="b" l="l" r="r" t="t"/>
              <a:pathLst>
                <a:path extrusionOk="0" h="8598" w="4280">
                  <a:moveTo>
                    <a:pt x="1750" y="0"/>
                  </a:moveTo>
                  <a:cubicBezTo>
                    <a:pt x="1707" y="0"/>
                    <a:pt x="1664" y="2"/>
                    <a:pt x="1621" y="5"/>
                  </a:cubicBezTo>
                  <a:cubicBezTo>
                    <a:pt x="698" y="75"/>
                    <a:pt x="0" y="881"/>
                    <a:pt x="59" y="1802"/>
                  </a:cubicBezTo>
                  <a:cubicBezTo>
                    <a:pt x="42" y="4968"/>
                    <a:pt x="34" y="6606"/>
                    <a:pt x="42" y="6675"/>
                  </a:cubicBezTo>
                  <a:cubicBezTo>
                    <a:pt x="124" y="7769"/>
                    <a:pt x="1039" y="8598"/>
                    <a:pt x="2115" y="8598"/>
                  </a:cubicBezTo>
                  <a:cubicBezTo>
                    <a:pt x="2168" y="8598"/>
                    <a:pt x="2221" y="8596"/>
                    <a:pt x="2274" y="8592"/>
                  </a:cubicBezTo>
                  <a:cubicBezTo>
                    <a:pt x="3418" y="8505"/>
                    <a:pt x="4280" y="7504"/>
                    <a:pt x="4190" y="6363"/>
                  </a:cubicBezTo>
                  <a:cubicBezTo>
                    <a:pt x="4185" y="6293"/>
                    <a:pt x="3934" y="4675"/>
                    <a:pt x="3437" y="1548"/>
                  </a:cubicBezTo>
                  <a:cubicBezTo>
                    <a:pt x="3363" y="667"/>
                    <a:pt x="2619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1934746" y="1587549"/>
              <a:ext cx="108292" cy="234363"/>
            </a:xfrm>
            <a:custGeom>
              <a:rect b="b" l="l" r="r" t="t"/>
              <a:pathLst>
                <a:path extrusionOk="0" h="5919" w="2735">
                  <a:moveTo>
                    <a:pt x="1057" y="1"/>
                  </a:moveTo>
                  <a:cubicBezTo>
                    <a:pt x="1032" y="1"/>
                    <a:pt x="1006" y="2"/>
                    <a:pt x="980" y="4"/>
                  </a:cubicBezTo>
                  <a:cubicBezTo>
                    <a:pt x="419" y="45"/>
                    <a:pt x="0" y="534"/>
                    <a:pt x="42" y="1092"/>
                  </a:cubicBezTo>
                  <a:cubicBezTo>
                    <a:pt x="42" y="1092"/>
                    <a:pt x="23" y="4961"/>
                    <a:pt x="28" y="5031"/>
                  </a:cubicBezTo>
                  <a:cubicBezTo>
                    <a:pt x="78" y="5689"/>
                    <a:pt x="577" y="5918"/>
                    <a:pt x="1205" y="5918"/>
                  </a:cubicBezTo>
                  <a:cubicBezTo>
                    <a:pt x="1277" y="5918"/>
                    <a:pt x="1351" y="5915"/>
                    <a:pt x="1426" y="5910"/>
                  </a:cubicBezTo>
                  <a:cubicBezTo>
                    <a:pt x="2160" y="5854"/>
                    <a:pt x="2734" y="5561"/>
                    <a:pt x="2679" y="4830"/>
                  </a:cubicBezTo>
                  <a:cubicBezTo>
                    <a:pt x="2676" y="4763"/>
                    <a:pt x="2073" y="941"/>
                    <a:pt x="2073" y="941"/>
                  </a:cubicBezTo>
                  <a:cubicBezTo>
                    <a:pt x="2033" y="406"/>
                    <a:pt x="1587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1961591" y="1587668"/>
              <a:ext cx="81447" cy="234482"/>
            </a:xfrm>
            <a:custGeom>
              <a:rect b="b" l="l" r="r" t="t"/>
              <a:pathLst>
                <a:path extrusionOk="0" h="5922" w="2057">
                  <a:moveTo>
                    <a:pt x="376" y="0"/>
                  </a:moveTo>
                  <a:cubicBezTo>
                    <a:pt x="351" y="0"/>
                    <a:pt x="325" y="1"/>
                    <a:pt x="299" y="3"/>
                  </a:cubicBezTo>
                  <a:cubicBezTo>
                    <a:pt x="196" y="9"/>
                    <a:pt x="92" y="34"/>
                    <a:pt x="0" y="73"/>
                  </a:cubicBezTo>
                  <a:cubicBezTo>
                    <a:pt x="349" y="213"/>
                    <a:pt x="606" y="539"/>
                    <a:pt x="636" y="941"/>
                  </a:cubicBezTo>
                  <a:cubicBezTo>
                    <a:pt x="636" y="941"/>
                    <a:pt x="1242" y="4763"/>
                    <a:pt x="1247" y="4832"/>
                  </a:cubicBezTo>
                  <a:cubicBezTo>
                    <a:pt x="1300" y="5502"/>
                    <a:pt x="823" y="5806"/>
                    <a:pt x="176" y="5893"/>
                  </a:cubicBezTo>
                  <a:cubicBezTo>
                    <a:pt x="296" y="5912"/>
                    <a:pt x="425" y="5922"/>
                    <a:pt x="558" y="5922"/>
                  </a:cubicBezTo>
                  <a:cubicBezTo>
                    <a:pt x="621" y="5922"/>
                    <a:pt x="684" y="5919"/>
                    <a:pt x="748" y="5915"/>
                  </a:cubicBezTo>
                  <a:cubicBezTo>
                    <a:pt x="1482" y="5854"/>
                    <a:pt x="2056" y="5566"/>
                    <a:pt x="2001" y="4832"/>
                  </a:cubicBezTo>
                  <a:cubicBezTo>
                    <a:pt x="1995" y="4763"/>
                    <a:pt x="1390" y="941"/>
                    <a:pt x="1390" y="941"/>
                  </a:cubicBezTo>
                  <a:cubicBezTo>
                    <a:pt x="1350" y="406"/>
                    <a:pt x="904" y="0"/>
                    <a:pt x="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1791572" y="1574760"/>
              <a:ext cx="29538" cy="28310"/>
            </a:xfrm>
            <a:custGeom>
              <a:rect b="b" l="l" r="r" t="t"/>
              <a:pathLst>
                <a:path extrusionOk="0" h="715" w="746">
                  <a:moveTo>
                    <a:pt x="603" y="0"/>
                  </a:moveTo>
                  <a:cubicBezTo>
                    <a:pt x="299" y="0"/>
                    <a:pt x="40" y="243"/>
                    <a:pt x="12" y="544"/>
                  </a:cubicBezTo>
                  <a:lnTo>
                    <a:pt x="6" y="566"/>
                  </a:lnTo>
                  <a:cubicBezTo>
                    <a:pt x="1" y="645"/>
                    <a:pt x="59" y="712"/>
                    <a:pt x="138" y="714"/>
                  </a:cubicBezTo>
                  <a:lnTo>
                    <a:pt x="152" y="714"/>
                  </a:lnTo>
                  <a:cubicBezTo>
                    <a:pt x="224" y="714"/>
                    <a:pt x="285" y="661"/>
                    <a:pt x="291" y="586"/>
                  </a:cubicBezTo>
                  <a:lnTo>
                    <a:pt x="294" y="561"/>
                  </a:lnTo>
                  <a:cubicBezTo>
                    <a:pt x="308" y="402"/>
                    <a:pt x="444" y="276"/>
                    <a:pt x="603" y="276"/>
                  </a:cubicBezTo>
                  <a:cubicBezTo>
                    <a:pt x="684" y="276"/>
                    <a:pt x="743" y="212"/>
                    <a:pt x="743" y="137"/>
                  </a:cubicBezTo>
                  <a:cubicBezTo>
                    <a:pt x="746" y="64"/>
                    <a:pt x="682" y="0"/>
                    <a:pt x="6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2008075" y="1746323"/>
              <a:ext cx="16630" cy="40426"/>
            </a:xfrm>
            <a:custGeom>
              <a:rect b="b" l="l" r="r" t="t"/>
              <a:pathLst>
                <a:path extrusionOk="0" h="1021" w="420">
                  <a:moveTo>
                    <a:pt x="153" y="0"/>
                  </a:moveTo>
                  <a:cubicBezTo>
                    <a:pt x="145" y="0"/>
                    <a:pt x="137" y="1"/>
                    <a:pt x="129" y="2"/>
                  </a:cubicBezTo>
                  <a:cubicBezTo>
                    <a:pt x="54" y="16"/>
                    <a:pt x="1" y="86"/>
                    <a:pt x="15" y="164"/>
                  </a:cubicBezTo>
                  <a:cubicBezTo>
                    <a:pt x="79" y="588"/>
                    <a:pt x="118" y="837"/>
                    <a:pt x="126" y="898"/>
                  </a:cubicBezTo>
                  <a:cubicBezTo>
                    <a:pt x="135" y="968"/>
                    <a:pt x="196" y="1021"/>
                    <a:pt x="266" y="1021"/>
                  </a:cubicBezTo>
                  <a:cubicBezTo>
                    <a:pt x="271" y="1021"/>
                    <a:pt x="280" y="1021"/>
                    <a:pt x="285" y="1018"/>
                  </a:cubicBezTo>
                  <a:cubicBezTo>
                    <a:pt x="364" y="1010"/>
                    <a:pt x="419" y="937"/>
                    <a:pt x="405" y="862"/>
                  </a:cubicBezTo>
                  <a:cubicBezTo>
                    <a:pt x="394" y="795"/>
                    <a:pt x="355" y="546"/>
                    <a:pt x="288" y="117"/>
                  </a:cubicBezTo>
                  <a:cubicBezTo>
                    <a:pt x="276" y="50"/>
                    <a:pt x="219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1949436" y="1821790"/>
              <a:ext cx="94157" cy="83981"/>
            </a:xfrm>
            <a:custGeom>
              <a:rect b="b" l="l" r="r" t="t"/>
              <a:pathLst>
                <a:path extrusionOk="0" h="2121" w="2378">
                  <a:moveTo>
                    <a:pt x="1092" y="0"/>
                  </a:moveTo>
                  <a:cubicBezTo>
                    <a:pt x="1080" y="0"/>
                    <a:pt x="1068" y="1"/>
                    <a:pt x="1055" y="2"/>
                  </a:cubicBezTo>
                  <a:cubicBezTo>
                    <a:pt x="397" y="49"/>
                    <a:pt x="1047" y="1065"/>
                    <a:pt x="1" y="1829"/>
                  </a:cubicBezTo>
                  <a:cubicBezTo>
                    <a:pt x="310" y="2012"/>
                    <a:pt x="669" y="2121"/>
                    <a:pt x="1051" y="2121"/>
                  </a:cubicBezTo>
                  <a:cubicBezTo>
                    <a:pt x="1106" y="2121"/>
                    <a:pt x="1161" y="2118"/>
                    <a:pt x="1217" y="2114"/>
                  </a:cubicBezTo>
                  <a:cubicBezTo>
                    <a:pt x="1658" y="2083"/>
                    <a:pt x="2057" y="1907"/>
                    <a:pt x="2377" y="1651"/>
                  </a:cubicBezTo>
                  <a:cubicBezTo>
                    <a:pt x="1340" y="1232"/>
                    <a:pt x="1693" y="0"/>
                    <a:pt x="1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51"/>
          <p:cNvSpPr txBox="1"/>
          <p:nvPr/>
        </p:nvSpPr>
        <p:spPr>
          <a:xfrm>
            <a:off x="3748075" y="715025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02" name="Google Shape;702;p51"/>
          <p:cNvSpPr/>
          <p:nvPr/>
        </p:nvSpPr>
        <p:spPr>
          <a:xfrm rot="5400000">
            <a:off x="3287850" y="2059356"/>
            <a:ext cx="2190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1"/>
          <p:cNvSpPr/>
          <p:nvPr/>
        </p:nvSpPr>
        <p:spPr>
          <a:xfrm rot="5400000">
            <a:off x="5483975" y="2059346"/>
            <a:ext cx="2190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1"/>
          <p:cNvSpPr/>
          <p:nvPr/>
        </p:nvSpPr>
        <p:spPr>
          <a:xfrm>
            <a:off x="2710150" y="2433360"/>
            <a:ext cx="3463500" cy="461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변</a:t>
            </a: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수 스케일링 RobustScaler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2720992" y="3171065"/>
            <a:ext cx="3463500" cy="461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군집화 K-means Clustering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6" name="Google Shape;706;p51"/>
          <p:cNvSpPr/>
          <p:nvPr/>
        </p:nvSpPr>
        <p:spPr>
          <a:xfrm rot="5400000">
            <a:off x="4427525" y="3714510"/>
            <a:ext cx="163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7" name="Google Shape;707;p51"/>
          <p:cNvSpPr/>
          <p:nvPr/>
        </p:nvSpPr>
        <p:spPr>
          <a:xfrm>
            <a:off x="964825" y="4033685"/>
            <a:ext cx="3463500" cy="746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군집분석 Catboost 분류모델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(방문 여부에 대한 중요 변수 파악)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4590275" y="4033680"/>
            <a:ext cx="3574800" cy="746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군집분석 LDA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군집 내 축제에서 나타나는 토픽 파악</a:t>
            </a:r>
            <a:r>
              <a:rPr lang="en" sz="160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864950" y="3939680"/>
            <a:ext cx="7427100" cy="92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1"/>
          <p:cNvSpPr/>
          <p:nvPr/>
        </p:nvSpPr>
        <p:spPr>
          <a:xfrm rot="5400000">
            <a:off x="4439058" y="2975142"/>
            <a:ext cx="163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"/>
          <p:cNvSpPr txBox="1"/>
          <p:nvPr>
            <p:ph idx="4294967295" type="subTitle"/>
          </p:nvPr>
        </p:nvSpPr>
        <p:spPr>
          <a:xfrm>
            <a:off x="720002" y="1124950"/>
            <a:ext cx="3363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&lt;K-means Clustering&gt;</a:t>
            </a:r>
            <a:endParaRPr sz="2000"/>
          </a:p>
        </p:txBody>
      </p:sp>
      <p:sp>
        <p:nvSpPr>
          <p:cNvPr id="716" name="Google Shape;716;p52"/>
          <p:cNvSpPr txBox="1"/>
          <p:nvPr>
            <p:ph idx="4294967295" type="subTitle"/>
          </p:nvPr>
        </p:nvSpPr>
        <p:spPr>
          <a:xfrm>
            <a:off x="720000" y="1729350"/>
            <a:ext cx="4708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데이터셋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highlight>
                  <a:schemeClr val="lt1"/>
                </a:highlight>
              </a:rPr>
              <a:t>수치형 변수 :  온라인, 오프라인, 선호도 지수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highlight>
                  <a:schemeClr val="lt1"/>
                </a:highlight>
              </a:rPr>
              <a:t>이상치에 민감한 Robust Scaling 사용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군집 개수 결정 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highlight>
                  <a:schemeClr val="lt1"/>
                </a:highlight>
              </a:rPr>
              <a:t>Elbow chart를 통해 4개의 군집으로 선정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717" name="Google Shape;717;p52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03. 모델링</a:t>
            </a:r>
            <a:endParaRPr sz="2800"/>
          </a:p>
        </p:txBody>
      </p:sp>
      <p:pic>
        <p:nvPicPr>
          <p:cNvPr id="718" name="Google Shape;7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875" y="3081000"/>
            <a:ext cx="1883800" cy="16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001" y="1021150"/>
            <a:ext cx="3226801" cy="18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 txBox="1"/>
          <p:nvPr>
            <p:ph idx="4294967295" type="subTitle"/>
          </p:nvPr>
        </p:nvSpPr>
        <p:spPr>
          <a:xfrm>
            <a:off x="720002" y="1124950"/>
            <a:ext cx="3363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&lt;K-means Clustering&gt;</a:t>
            </a:r>
            <a:endParaRPr sz="2000"/>
          </a:p>
        </p:txBody>
      </p:sp>
      <p:sp>
        <p:nvSpPr>
          <p:cNvPr id="725" name="Google Shape;725;p53"/>
          <p:cNvSpPr txBox="1"/>
          <p:nvPr>
            <p:ph type="title"/>
          </p:nvPr>
        </p:nvSpPr>
        <p:spPr>
          <a:xfrm>
            <a:off x="720000" y="258330"/>
            <a:ext cx="2999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03. 군집화 결과</a:t>
            </a:r>
            <a:endParaRPr sz="2800"/>
          </a:p>
        </p:txBody>
      </p:sp>
      <p:cxnSp>
        <p:nvCxnSpPr>
          <p:cNvPr id="726" name="Google Shape;726;p53"/>
          <p:cNvCxnSpPr/>
          <p:nvPr/>
        </p:nvCxnSpPr>
        <p:spPr>
          <a:xfrm flipH="1">
            <a:off x="2864702" y="1908625"/>
            <a:ext cx="34800" cy="299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27" name="Google Shape;727;p53"/>
          <p:cNvSpPr txBox="1"/>
          <p:nvPr/>
        </p:nvSpPr>
        <p:spPr>
          <a:xfrm>
            <a:off x="424075" y="3395132"/>
            <a:ext cx="24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2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번 군집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28" name="Google Shape;7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300" y="2177524"/>
            <a:ext cx="3668974" cy="177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53"/>
          <p:cNvCxnSpPr/>
          <p:nvPr/>
        </p:nvCxnSpPr>
        <p:spPr>
          <a:xfrm>
            <a:off x="721946" y="3314752"/>
            <a:ext cx="4320300" cy="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0" name="Google Shape;730;p53"/>
          <p:cNvSpPr txBox="1"/>
          <p:nvPr/>
        </p:nvSpPr>
        <p:spPr>
          <a:xfrm>
            <a:off x="424075" y="1641984"/>
            <a:ext cx="24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0번 군집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31" name="Google Shape;731;p53"/>
          <p:cNvSpPr txBox="1"/>
          <p:nvPr/>
        </p:nvSpPr>
        <p:spPr>
          <a:xfrm>
            <a:off x="3079000" y="1641978"/>
            <a:ext cx="20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1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번 군집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32" name="Google Shape;732;p53"/>
          <p:cNvSpPr txBox="1"/>
          <p:nvPr>
            <p:ph idx="4294967295" type="subTitle"/>
          </p:nvPr>
        </p:nvSpPr>
        <p:spPr>
          <a:xfrm>
            <a:off x="2923888" y="1999575"/>
            <a:ext cx="2283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검색량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선호도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방문량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733" name="Google Shape;733;p53"/>
          <p:cNvSpPr txBox="1"/>
          <p:nvPr>
            <p:ph idx="4294967295" type="subTitle"/>
          </p:nvPr>
        </p:nvSpPr>
        <p:spPr>
          <a:xfrm>
            <a:off x="-34025" y="1999575"/>
            <a:ext cx="33633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검색량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선호도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방문량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734" name="Google Shape;734;p53"/>
          <p:cNvSpPr txBox="1"/>
          <p:nvPr>
            <p:ph idx="4294967295" type="subTitle"/>
          </p:nvPr>
        </p:nvSpPr>
        <p:spPr>
          <a:xfrm>
            <a:off x="530125" y="3716825"/>
            <a:ext cx="2235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검색량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선호도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방문량 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735" name="Google Shape;735;p53"/>
          <p:cNvSpPr txBox="1"/>
          <p:nvPr>
            <p:ph idx="4294967295" type="subTitle"/>
          </p:nvPr>
        </p:nvSpPr>
        <p:spPr>
          <a:xfrm>
            <a:off x="2966050" y="3716825"/>
            <a:ext cx="2235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검색량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선호도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</a:rPr>
              <a:t>방문량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736" name="Google Shape;736;p53"/>
          <p:cNvSpPr txBox="1"/>
          <p:nvPr/>
        </p:nvSpPr>
        <p:spPr>
          <a:xfrm>
            <a:off x="2841844" y="3395132"/>
            <a:ext cx="24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3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번 군집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4486275" y="4342800"/>
            <a:ext cx="259200" cy="7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3"/>
          <p:cNvSpPr/>
          <p:nvPr/>
        </p:nvSpPr>
        <p:spPr>
          <a:xfrm>
            <a:off x="2064450" y="2136525"/>
            <a:ext cx="259200" cy="7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3"/>
          <p:cNvSpPr/>
          <p:nvPr/>
        </p:nvSpPr>
        <p:spPr>
          <a:xfrm>
            <a:off x="2105550" y="2965163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0C43B7"/>
          </a:solidFill>
          <a:ln cap="flat" cmpd="sng" w="9525">
            <a:solidFill>
              <a:srgbClr val="0C43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3"/>
          <p:cNvSpPr/>
          <p:nvPr/>
        </p:nvSpPr>
        <p:spPr>
          <a:xfrm>
            <a:off x="2105550" y="4284138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0C43B7"/>
          </a:solidFill>
          <a:ln cap="flat" cmpd="sng" w="9525">
            <a:solidFill>
              <a:srgbClr val="0C43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3"/>
          <p:cNvSpPr/>
          <p:nvPr/>
        </p:nvSpPr>
        <p:spPr>
          <a:xfrm>
            <a:off x="4527375" y="4700363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0C43B7"/>
          </a:solidFill>
          <a:ln cap="flat" cmpd="sng" w="9525">
            <a:solidFill>
              <a:srgbClr val="0C43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3"/>
          <p:cNvSpPr/>
          <p:nvPr/>
        </p:nvSpPr>
        <p:spPr>
          <a:xfrm rot="10800000">
            <a:off x="2105550" y="4700363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"/>
          <p:cNvSpPr/>
          <p:nvPr/>
        </p:nvSpPr>
        <p:spPr>
          <a:xfrm rot="10800000">
            <a:off x="4527375" y="3811538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3"/>
          <p:cNvSpPr/>
          <p:nvPr/>
        </p:nvSpPr>
        <p:spPr>
          <a:xfrm rot="10800000">
            <a:off x="4527375" y="2949725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3"/>
          <p:cNvSpPr/>
          <p:nvPr/>
        </p:nvSpPr>
        <p:spPr>
          <a:xfrm rot="10800000">
            <a:off x="4527375" y="2556350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3"/>
          <p:cNvSpPr/>
          <p:nvPr/>
        </p:nvSpPr>
        <p:spPr>
          <a:xfrm rot="10800000">
            <a:off x="4527375" y="1973300"/>
            <a:ext cx="177000" cy="3588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3"/>
          <p:cNvSpPr/>
          <p:nvPr/>
        </p:nvSpPr>
        <p:spPr>
          <a:xfrm rot="10800000">
            <a:off x="2105550" y="2406700"/>
            <a:ext cx="177000" cy="3588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3"/>
          <p:cNvSpPr/>
          <p:nvPr/>
        </p:nvSpPr>
        <p:spPr>
          <a:xfrm>
            <a:off x="2105550" y="3716832"/>
            <a:ext cx="177000" cy="358800"/>
          </a:xfrm>
          <a:prstGeom prst="downArrow">
            <a:avLst>
              <a:gd fmla="val 13898" name="adj1"/>
              <a:gd fmla="val 50000" name="adj2"/>
            </a:avLst>
          </a:prstGeom>
          <a:solidFill>
            <a:srgbClr val="0C43B7"/>
          </a:solidFill>
          <a:ln cap="flat" cmpd="sng" w="9525">
            <a:solidFill>
              <a:srgbClr val="0C43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4"/>
          <p:cNvSpPr txBox="1"/>
          <p:nvPr>
            <p:ph idx="4294967295" type="subTitle"/>
          </p:nvPr>
        </p:nvSpPr>
        <p:spPr>
          <a:xfrm>
            <a:off x="675920" y="1201150"/>
            <a:ext cx="1549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&lt;0번 군집&gt;</a:t>
            </a:r>
            <a:endParaRPr sz="2000"/>
          </a:p>
        </p:txBody>
      </p:sp>
      <p:pic>
        <p:nvPicPr>
          <p:cNvPr id="754" name="Google Shape;7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22" y="1637825"/>
            <a:ext cx="2404999" cy="34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sp>
        <p:nvSpPr>
          <p:cNvPr id="756" name="Google Shape;756;p54"/>
          <p:cNvSpPr/>
          <p:nvPr/>
        </p:nvSpPr>
        <p:spPr>
          <a:xfrm flipH="1">
            <a:off x="1407273" y="3361794"/>
            <a:ext cx="438300" cy="335700"/>
          </a:xfrm>
          <a:prstGeom prst="donut">
            <a:avLst>
              <a:gd fmla="val 377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"/>
          <p:cNvSpPr/>
          <p:nvPr/>
        </p:nvSpPr>
        <p:spPr>
          <a:xfrm flipH="1">
            <a:off x="1027239" y="2252058"/>
            <a:ext cx="294600" cy="245700"/>
          </a:xfrm>
          <a:prstGeom prst="donut">
            <a:avLst>
              <a:gd fmla="val 361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4"/>
          <p:cNvSpPr/>
          <p:nvPr/>
        </p:nvSpPr>
        <p:spPr>
          <a:xfrm flipH="1">
            <a:off x="937874" y="3161103"/>
            <a:ext cx="438300" cy="386700"/>
          </a:xfrm>
          <a:prstGeom prst="donut">
            <a:avLst>
              <a:gd fmla="val 176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4"/>
          <p:cNvSpPr/>
          <p:nvPr/>
        </p:nvSpPr>
        <p:spPr>
          <a:xfrm flipH="1">
            <a:off x="679907" y="4179903"/>
            <a:ext cx="339600" cy="335700"/>
          </a:xfrm>
          <a:prstGeom prst="donut">
            <a:avLst>
              <a:gd fmla="val 213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4"/>
          <p:cNvSpPr/>
          <p:nvPr/>
        </p:nvSpPr>
        <p:spPr>
          <a:xfrm flipH="1">
            <a:off x="802246" y="2650334"/>
            <a:ext cx="438300" cy="335700"/>
          </a:xfrm>
          <a:prstGeom prst="donut">
            <a:avLst>
              <a:gd fmla="val 213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4"/>
          <p:cNvSpPr/>
          <p:nvPr/>
        </p:nvSpPr>
        <p:spPr>
          <a:xfrm flipH="1">
            <a:off x="1581473" y="3142294"/>
            <a:ext cx="438300" cy="245700"/>
          </a:xfrm>
          <a:prstGeom prst="donut">
            <a:avLst>
              <a:gd fmla="val 384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122" y="1637825"/>
            <a:ext cx="2404999" cy="34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22" y="1637825"/>
            <a:ext cx="2404999" cy="34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722" y="1637825"/>
            <a:ext cx="2404999" cy="34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4"/>
          <p:cNvSpPr/>
          <p:nvPr/>
        </p:nvSpPr>
        <p:spPr>
          <a:xfrm flipH="1">
            <a:off x="2761173" y="3682919"/>
            <a:ext cx="585600" cy="396600"/>
          </a:xfrm>
          <a:prstGeom prst="donut">
            <a:avLst>
              <a:gd fmla="val 5265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4"/>
          <p:cNvSpPr/>
          <p:nvPr/>
        </p:nvSpPr>
        <p:spPr>
          <a:xfrm flipH="1">
            <a:off x="5775103" y="2027322"/>
            <a:ext cx="585600" cy="549000"/>
          </a:xfrm>
          <a:prstGeom prst="donut">
            <a:avLst>
              <a:gd fmla="val 4689" name="adj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4"/>
          <p:cNvSpPr/>
          <p:nvPr/>
        </p:nvSpPr>
        <p:spPr>
          <a:xfrm flipH="1">
            <a:off x="7441126" y="2401928"/>
            <a:ext cx="438300" cy="335700"/>
          </a:xfrm>
          <a:prstGeom prst="donut">
            <a:avLst>
              <a:gd fmla="val 6272" name="adj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 flipH="1">
            <a:off x="7137301" y="2235119"/>
            <a:ext cx="294600" cy="245700"/>
          </a:xfrm>
          <a:prstGeom prst="donut">
            <a:avLst>
              <a:gd fmla="val 6594" name="adj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4"/>
          <p:cNvSpPr/>
          <p:nvPr/>
        </p:nvSpPr>
        <p:spPr>
          <a:xfrm flipH="1">
            <a:off x="7966220" y="2722525"/>
            <a:ext cx="660000" cy="502800"/>
          </a:xfrm>
          <a:prstGeom prst="donut">
            <a:avLst>
              <a:gd fmla="val 4078" name="adj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4"/>
          <p:cNvSpPr/>
          <p:nvPr/>
        </p:nvSpPr>
        <p:spPr>
          <a:xfrm flipH="1">
            <a:off x="7737502" y="2577525"/>
            <a:ext cx="438300" cy="245700"/>
          </a:xfrm>
          <a:prstGeom prst="donut">
            <a:avLst>
              <a:gd fmla="val 9020" name="adj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4"/>
          <p:cNvSpPr txBox="1"/>
          <p:nvPr>
            <p:ph idx="4294967295" type="subTitle"/>
          </p:nvPr>
        </p:nvSpPr>
        <p:spPr>
          <a:xfrm>
            <a:off x="2657120" y="1201150"/>
            <a:ext cx="1549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&lt;1번 군집&gt;</a:t>
            </a:r>
            <a:endParaRPr sz="2000"/>
          </a:p>
        </p:txBody>
      </p:sp>
      <p:sp>
        <p:nvSpPr>
          <p:cNvPr id="772" name="Google Shape;772;p54"/>
          <p:cNvSpPr txBox="1"/>
          <p:nvPr>
            <p:ph idx="4294967295" type="subTitle"/>
          </p:nvPr>
        </p:nvSpPr>
        <p:spPr>
          <a:xfrm>
            <a:off x="4943120" y="1201150"/>
            <a:ext cx="1549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&lt;2번 군집&gt;</a:t>
            </a:r>
            <a:endParaRPr sz="2000"/>
          </a:p>
        </p:txBody>
      </p:sp>
      <p:sp>
        <p:nvSpPr>
          <p:cNvPr id="773" name="Google Shape;773;p54"/>
          <p:cNvSpPr txBox="1"/>
          <p:nvPr>
            <p:ph idx="4294967295" type="subTitle"/>
          </p:nvPr>
        </p:nvSpPr>
        <p:spPr>
          <a:xfrm>
            <a:off x="7076720" y="1201150"/>
            <a:ext cx="1549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&lt;3번 군집&gt;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sp>
        <p:nvSpPr>
          <p:cNvPr id="779" name="Google Shape;779;p55"/>
          <p:cNvSpPr txBox="1"/>
          <p:nvPr/>
        </p:nvSpPr>
        <p:spPr>
          <a:xfrm>
            <a:off x="436825" y="1020367"/>
            <a:ext cx="81318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 분석 방법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설문지 데이터의 변수와 target(지역축제 방문여부)를 설정하여 분류모델 구현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모델 : Catboost - 카테고리컬 변수에 강한 학습효과를 보임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KR"/>
              <a:buChar char="-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Feature Importance 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가장 만족스러운 여가활동(Q4A1),  동반자 유형(Q2A2)이 높은 영향을 주는 것으로 파악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80" name="Google Shape;7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050" y="2590288"/>
            <a:ext cx="4115501" cy="23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0" y="2647950"/>
            <a:ext cx="4181301" cy="23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5"/>
          <p:cNvSpPr/>
          <p:nvPr/>
        </p:nvSpPr>
        <p:spPr>
          <a:xfrm>
            <a:off x="5117100" y="2671023"/>
            <a:ext cx="3779400" cy="49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"/>
          <p:cNvSpPr txBox="1"/>
          <p:nvPr>
            <p:ph idx="4294967295" type="subTitle"/>
          </p:nvPr>
        </p:nvSpPr>
        <p:spPr>
          <a:xfrm>
            <a:off x="593143" y="1124950"/>
            <a:ext cx="550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&lt;0번 군집 - 경남, 대구, 서울, 전북, 제주, 충남&gt;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8" name="Google Shape;788;p56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sp>
        <p:nvSpPr>
          <p:cNvPr id="789" name="Google Shape;789;p56"/>
          <p:cNvSpPr txBox="1"/>
          <p:nvPr>
            <p:ph idx="4294967295" type="subTitle"/>
          </p:nvPr>
        </p:nvSpPr>
        <p:spPr>
          <a:xfrm>
            <a:off x="593150" y="2110288"/>
            <a:ext cx="78957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선호도</a:t>
            </a: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는 높지만</a:t>
            </a: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방문량은 낮은 군집</a:t>
            </a:r>
            <a:endParaRPr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해당 지역 축제를 가고 싶지만, 여건 상 가지 못하는 사람들이 많은 것으로 판단, </a:t>
            </a:r>
            <a:endParaRPr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b="1"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지역 축제에 참여할 수 있도록 접근성을 높이기 위한 방안 필요</a:t>
            </a:r>
            <a:endParaRPr b="1"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0" name="Google Shape;790;p56"/>
          <p:cNvSpPr/>
          <p:nvPr/>
        </p:nvSpPr>
        <p:spPr>
          <a:xfrm>
            <a:off x="746457" y="2623856"/>
            <a:ext cx="326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720000" y="15792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900">
                <a:latin typeface="Noto Sans KR"/>
                <a:ea typeface="Noto Sans KR"/>
                <a:cs typeface="Noto Sans KR"/>
                <a:sym typeface="Noto Sans KR"/>
              </a:rPr>
              <a:t>분석 배경</a:t>
            </a:r>
            <a:endParaRPr sz="2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1" name="Google Shape;391;p39"/>
          <p:cNvSpPr txBox="1"/>
          <p:nvPr>
            <p:ph idx="4294967295" type="title"/>
          </p:nvPr>
        </p:nvSpPr>
        <p:spPr>
          <a:xfrm>
            <a:off x="1250550" y="8487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2" name="Google Shape;392;p39"/>
          <p:cNvSpPr txBox="1"/>
          <p:nvPr>
            <p:ph idx="4294967295" type="subTitle"/>
          </p:nvPr>
        </p:nvSpPr>
        <p:spPr>
          <a:xfrm>
            <a:off x="667475" y="2191350"/>
            <a:ext cx="2107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분석 배경 및 의도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3" name="Google Shape;393;p39"/>
          <p:cNvSpPr txBox="1"/>
          <p:nvPr>
            <p:ph idx="4294967295" type="title"/>
          </p:nvPr>
        </p:nvSpPr>
        <p:spPr>
          <a:xfrm>
            <a:off x="2775275" y="1579250"/>
            <a:ext cx="341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900">
                <a:latin typeface="Noto Sans KR"/>
                <a:ea typeface="Noto Sans KR"/>
                <a:cs typeface="Noto Sans KR"/>
                <a:sym typeface="Noto Sans KR"/>
              </a:rPr>
              <a:t>분석 데이터</a:t>
            </a:r>
            <a:endParaRPr sz="2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4" name="Google Shape;394;p39"/>
          <p:cNvSpPr txBox="1"/>
          <p:nvPr>
            <p:ph idx="4294967295" type="title"/>
          </p:nvPr>
        </p:nvSpPr>
        <p:spPr>
          <a:xfrm>
            <a:off x="3858150" y="8487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39"/>
          <p:cNvSpPr txBox="1"/>
          <p:nvPr>
            <p:ph idx="4294967295" type="subTitle"/>
          </p:nvPr>
        </p:nvSpPr>
        <p:spPr>
          <a:xfrm>
            <a:off x="3403800" y="2142550"/>
            <a:ext cx="23364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분석 데이터 소개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KR"/>
              <a:buChar char="●"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전처리 &amp; EDA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6" name="Google Shape;396;p39"/>
          <p:cNvSpPr txBox="1"/>
          <p:nvPr>
            <p:ph idx="4294967295" type="title"/>
          </p:nvPr>
        </p:nvSpPr>
        <p:spPr>
          <a:xfrm>
            <a:off x="6087600" y="15792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900">
                <a:latin typeface="Noto Sans KR"/>
                <a:ea typeface="Noto Sans KR"/>
                <a:cs typeface="Noto Sans KR"/>
                <a:sym typeface="Noto Sans KR"/>
              </a:rPr>
              <a:t>분석 내용</a:t>
            </a:r>
            <a:endParaRPr sz="2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7" name="Google Shape;397;p39"/>
          <p:cNvSpPr txBox="1"/>
          <p:nvPr>
            <p:ph idx="4294967295" type="title"/>
          </p:nvPr>
        </p:nvSpPr>
        <p:spPr>
          <a:xfrm>
            <a:off x="6618150" y="848788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" name="Google Shape;398;p39"/>
          <p:cNvSpPr txBox="1"/>
          <p:nvPr>
            <p:ph idx="4294967295" type="subTitle"/>
          </p:nvPr>
        </p:nvSpPr>
        <p:spPr>
          <a:xfrm>
            <a:off x="6087600" y="216576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분석 방법 및 과정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9" name="Google Shape;399;p39"/>
          <p:cNvSpPr txBox="1"/>
          <p:nvPr>
            <p:ph idx="4294967295" type="title"/>
          </p:nvPr>
        </p:nvSpPr>
        <p:spPr>
          <a:xfrm>
            <a:off x="2097363" y="3779900"/>
            <a:ext cx="189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900">
                <a:latin typeface="Noto Sans KR"/>
                <a:ea typeface="Noto Sans KR"/>
                <a:cs typeface="Noto Sans KR"/>
                <a:sym typeface="Noto Sans KR"/>
              </a:rPr>
              <a:t>분석 결과</a:t>
            </a:r>
            <a:r>
              <a:rPr lang="en"/>
              <a:t>	</a:t>
            </a:r>
            <a:endParaRPr/>
          </a:p>
        </p:txBody>
      </p:sp>
      <p:sp>
        <p:nvSpPr>
          <p:cNvPr id="400" name="Google Shape;400;p39"/>
          <p:cNvSpPr txBox="1"/>
          <p:nvPr>
            <p:ph idx="4294967295" type="title"/>
          </p:nvPr>
        </p:nvSpPr>
        <p:spPr>
          <a:xfrm>
            <a:off x="2399313" y="2973113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1" name="Google Shape;401;p39"/>
          <p:cNvSpPr txBox="1"/>
          <p:nvPr>
            <p:ph idx="4294967295" type="subTitle"/>
          </p:nvPr>
        </p:nvSpPr>
        <p:spPr>
          <a:xfrm>
            <a:off x="1868763" y="429021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분석 결과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2" name="Google Shape;402;p39"/>
          <p:cNvSpPr txBox="1"/>
          <p:nvPr>
            <p:ph idx="4294967295" type="title"/>
          </p:nvPr>
        </p:nvSpPr>
        <p:spPr>
          <a:xfrm>
            <a:off x="4427288" y="3779900"/>
            <a:ext cx="267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900">
                <a:latin typeface="Noto Sans KR"/>
                <a:ea typeface="Noto Sans KR"/>
                <a:cs typeface="Noto Sans KR"/>
                <a:sym typeface="Noto Sans KR"/>
              </a:rPr>
              <a:t>활성화 방안</a:t>
            </a:r>
            <a:endParaRPr sz="2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39"/>
          <p:cNvSpPr txBox="1"/>
          <p:nvPr>
            <p:ph idx="4294967295" type="title"/>
          </p:nvPr>
        </p:nvSpPr>
        <p:spPr>
          <a:xfrm>
            <a:off x="5083113" y="2973113"/>
            <a:ext cx="1275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4" name="Google Shape;404;p39"/>
          <p:cNvSpPr txBox="1"/>
          <p:nvPr>
            <p:ph idx="4294967295" type="subTitle"/>
          </p:nvPr>
        </p:nvSpPr>
        <p:spPr>
          <a:xfrm>
            <a:off x="4628763" y="4290213"/>
            <a:ext cx="2336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마케팅 활용</a:t>
            </a: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 방안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1638438" y="1533478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240338" y="1533478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7000338" y="1533478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2781500" y="3734128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5465301" y="3734128"/>
            <a:ext cx="510900" cy="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>
            <p:ph type="title"/>
          </p:nvPr>
        </p:nvSpPr>
        <p:spPr>
          <a:xfrm>
            <a:off x="586800" y="316475"/>
            <a:ext cx="116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1800"/>
              <a:t>목차</a:t>
            </a:r>
            <a:endParaRPr b="1" sz="1800"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854600"/>
            <a:ext cx="1053050" cy="2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7"/>
          <p:cNvSpPr txBox="1"/>
          <p:nvPr>
            <p:ph idx="4294967295" type="subTitle"/>
          </p:nvPr>
        </p:nvSpPr>
        <p:spPr>
          <a:xfrm>
            <a:off x="593143" y="1124950"/>
            <a:ext cx="550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0번 군집 - 경남, 대구, 서울, 전북, 제주, 충남]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6" name="Google Shape;796;p57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pic>
        <p:nvPicPr>
          <p:cNvPr id="797" name="Google Shape;7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850" y="3088207"/>
            <a:ext cx="3259643" cy="166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932" y="1828450"/>
            <a:ext cx="3259644" cy="103609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7"/>
          <p:cNvSpPr/>
          <p:nvPr/>
        </p:nvSpPr>
        <p:spPr>
          <a:xfrm>
            <a:off x="5874929" y="1821400"/>
            <a:ext cx="3212100" cy="219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7"/>
          <p:cNvSpPr/>
          <p:nvPr/>
        </p:nvSpPr>
        <p:spPr>
          <a:xfrm>
            <a:off x="5874929" y="3053650"/>
            <a:ext cx="3212100" cy="648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7"/>
          <p:cNvSpPr/>
          <p:nvPr/>
        </p:nvSpPr>
        <p:spPr>
          <a:xfrm>
            <a:off x="593150" y="4374825"/>
            <a:ext cx="3264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7"/>
          <p:cNvSpPr txBox="1"/>
          <p:nvPr>
            <p:ph idx="4294967295" type="subTitle"/>
          </p:nvPr>
        </p:nvSpPr>
        <p:spPr>
          <a:xfrm>
            <a:off x="389438" y="1671955"/>
            <a:ext cx="14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방문객 형태</a:t>
            </a:r>
            <a:endParaRPr b="1"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03" name="Google Shape;8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65" y="2176100"/>
            <a:ext cx="1232850" cy="1116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57"/>
          <p:cNvSpPr txBox="1"/>
          <p:nvPr>
            <p:ph idx="4294967295" type="subTitle"/>
          </p:nvPr>
        </p:nvSpPr>
        <p:spPr>
          <a:xfrm>
            <a:off x="3198299" y="1645490"/>
            <a:ext cx="14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즐기는 콘텐츠</a:t>
            </a:r>
            <a:endParaRPr b="1"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05" name="Google Shape;80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439" y="2166063"/>
            <a:ext cx="1036125" cy="1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957" y="2166050"/>
            <a:ext cx="1036125" cy="1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4237" y="2166077"/>
            <a:ext cx="1036120" cy="1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7"/>
          <p:cNvSpPr txBox="1"/>
          <p:nvPr/>
        </p:nvSpPr>
        <p:spPr>
          <a:xfrm>
            <a:off x="191150" y="3276225"/>
            <a:ext cx="168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동호회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(종교단체 등 포함)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9" name="Google Shape;809;p57"/>
          <p:cNvSpPr txBox="1"/>
          <p:nvPr/>
        </p:nvSpPr>
        <p:spPr>
          <a:xfrm>
            <a:off x="1689128" y="3263008"/>
            <a:ext cx="168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음악연주회 관람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(클래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식, 오페라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0" name="Google Shape;810;p57"/>
          <p:cNvSpPr txBox="1"/>
          <p:nvPr/>
        </p:nvSpPr>
        <p:spPr>
          <a:xfrm>
            <a:off x="2992301" y="3263008"/>
            <a:ext cx="184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전통예술공연 관람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(국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악, 민속놀이 등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1" name="Google Shape;811;p57"/>
          <p:cNvSpPr txBox="1"/>
          <p:nvPr/>
        </p:nvSpPr>
        <p:spPr>
          <a:xfrm>
            <a:off x="4452997" y="3263003"/>
            <a:ext cx="154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연극공연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 관람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(뮤지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컬 포함</a:t>
            </a:r>
            <a:r>
              <a:rPr lang="en" sz="120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2" name="Google Shape;812;p57"/>
          <p:cNvSpPr txBox="1"/>
          <p:nvPr/>
        </p:nvSpPr>
        <p:spPr>
          <a:xfrm>
            <a:off x="1049018" y="4162275"/>
            <a:ext cx="471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단체 방문객을 위한 마케팅,</a:t>
            </a:r>
            <a:endParaRPr b="1" sz="16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oto Sans KR"/>
                <a:ea typeface="Noto Sans KR"/>
                <a:cs typeface="Noto Sans KR"/>
                <a:sym typeface="Noto Sans KR"/>
              </a:rPr>
              <a:t>문화 예술 축제로서의 브랜딩 구축 방안 필요 </a:t>
            </a:r>
            <a:endParaRPr b="1"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8"/>
          <p:cNvSpPr txBox="1"/>
          <p:nvPr>
            <p:ph idx="4294967295" type="subTitle"/>
          </p:nvPr>
        </p:nvSpPr>
        <p:spPr>
          <a:xfrm>
            <a:off x="720000" y="1124950"/>
            <a:ext cx="550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1번 군집 - 전남]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8" name="Google Shape;818;p58"/>
          <p:cNvSpPr txBox="1"/>
          <p:nvPr>
            <p:ph idx="4294967295" type="subTitle"/>
          </p:nvPr>
        </p:nvSpPr>
        <p:spPr>
          <a:xfrm>
            <a:off x="720000" y="1729350"/>
            <a:ext cx="51507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검색량, 선호도, 방문량 모두 높은 군집</a:t>
            </a:r>
            <a:endParaRPr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      </a:t>
            </a:r>
            <a:r>
              <a:rPr b="1"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성공적인 지역축제를 개최하는 군집</a:t>
            </a: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으로 판단,</a:t>
            </a:r>
            <a:endParaRPr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      지역축제 벤치마킹을 위해 활용</a:t>
            </a:r>
            <a:endParaRPr sz="16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9" name="Google Shape;819;p58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pic>
        <p:nvPicPr>
          <p:cNvPr id="820" name="Google Shape;8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475" y="1192875"/>
            <a:ext cx="3395349" cy="30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8"/>
          <p:cNvSpPr/>
          <p:nvPr/>
        </p:nvSpPr>
        <p:spPr>
          <a:xfrm>
            <a:off x="801775" y="2255126"/>
            <a:ext cx="326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 txBox="1"/>
          <p:nvPr/>
        </p:nvSpPr>
        <p:spPr>
          <a:xfrm>
            <a:off x="720000" y="3419925"/>
            <a:ext cx="63261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[벤치마킹 분석 : LDA를 통한 분석 결과]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-  ‘지역특색’,  ‘음악, ‘꽃’의 비중이 높게 측정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      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생태 자연과 계절감을 활용한 지역축제들이 성공적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이라는 결과 도출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3" name="Google Shape;823;p58"/>
          <p:cNvSpPr/>
          <p:nvPr/>
        </p:nvSpPr>
        <p:spPr>
          <a:xfrm>
            <a:off x="859402" y="4409765"/>
            <a:ext cx="326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9"/>
          <p:cNvSpPr txBox="1"/>
          <p:nvPr>
            <p:ph idx="4294967295" type="subTitle"/>
          </p:nvPr>
        </p:nvSpPr>
        <p:spPr>
          <a:xfrm>
            <a:off x="720000" y="1124950"/>
            <a:ext cx="550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2번 군집 - 강원]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9" name="Google Shape;829;p59"/>
          <p:cNvSpPr txBox="1"/>
          <p:nvPr>
            <p:ph idx="4294967295" type="subTitle"/>
          </p:nvPr>
        </p:nvSpPr>
        <p:spPr>
          <a:xfrm>
            <a:off x="720000" y="1587400"/>
            <a:ext cx="4007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검색량, 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선호도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는 낮지만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방문량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은 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높</a:t>
            </a:r>
            <a:r>
              <a:rPr lang="en" sz="15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은 군집</a:t>
            </a:r>
            <a:endParaRPr sz="15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830" name="Google Shape;830;p59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pic>
        <p:nvPicPr>
          <p:cNvPr id="831" name="Google Shape;8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825" y="1492050"/>
            <a:ext cx="3234876" cy="30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9"/>
          <p:cNvSpPr txBox="1"/>
          <p:nvPr/>
        </p:nvSpPr>
        <p:spPr>
          <a:xfrm>
            <a:off x="1108350" y="2069800"/>
            <a:ext cx="41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LDA를 통해 강원도의 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지역 특색인 바다 관련 축제가 부족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하다는 것을 확인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1777100" y="3424613"/>
            <a:ext cx="271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강원도 바다 축제 없는 걸 보여주는 사진 자리 (지원되지 않는 유형이라 업로드가 안돼. 최종 피피티 완성할 때 삽입할게)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825950" y="2898800"/>
            <a:ext cx="4617900" cy="197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0"/>
          <p:cNvSpPr txBox="1"/>
          <p:nvPr>
            <p:ph idx="4294967295" type="subTitle"/>
          </p:nvPr>
        </p:nvSpPr>
        <p:spPr>
          <a:xfrm>
            <a:off x="653875" y="1124950"/>
            <a:ext cx="5503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" sz="20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2번 군집 - 강원]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0" name="Google Shape;840;p60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04. 결과 분석</a:t>
            </a:r>
            <a:endParaRPr sz="2800"/>
          </a:p>
        </p:txBody>
      </p:sp>
      <p:sp>
        <p:nvSpPr>
          <p:cNvPr id="841" name="Google Shape;841;p60"/>
          <p:cNvSpPr txBox="1"/>
          <p:nvPr/>
        </p:nvSpPr>
        <p:spPr>
          <a:xfrm>
            <a:off x="1424550" y="1573413"/>
            <a:ext cx="662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벤치마킹 지역인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전남의 지역적 특색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사례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통해 개선 방안 제시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2" name="Google Shape;842;p60"/>
          <p:cNvSpPr txBox="1"/>
          <p:nvPr/>
        </p:nvSpPr>
        <p:spPr>
          <a:xfrm>
            <a:off x="2797350" y="2032775"/>
            <a:ext cx="354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‘바다'를 테마로 다양한 축제 개최 추진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3" name="Google Shape;843;p60"/>
          <p:cNvSpPr txBox="1"/>
          <p:nvPr/>
        </p:nvSpPr>
        <p:spPr>
          <a:xfrm>
            <a:off x="603450" y="4681650"/>
            <a:ext cx="202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진도 신비의바닷길축제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44" name="Google Shape;8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41" y="2673700"/>
            <a:ext cx="2946784" cy="20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75" y="2679307"/>
            <a:ext cx="1399766" cy="2002714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0"/>
          <p:cNvSpPr txBox="1"/>
          <p:nvPr/>
        </p:nvSpPr>
        <p:spPr>
          <a:xfrm>
            <a:off x="5097000" y="4681650"/>
            <a:ext cx="202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여수 밤바다 불꽃축제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47" name="Google Shape;84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540" y="2677685"/>
            <a:ext cx="1399775" cy="197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650" y="2679300"/>
            <a:ext cx="2482625" cy="1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200" y="2531427"/>
            <a:ext cx="2527651" cy="198819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61"/>
          <p:cNvSpPr txBox="1"/>
          <p:nvPr>
            <p:ph type="title"/>
          </p:nvPr>
        </p:nvSpPr>
        <p:spPr>
          <a:xfrm>
            <a:off x="7962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05. 활성</a:t>
            </a: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화 방안(1)</a:t>
            </a:r>
            <a:endParaRPr sz="2800"/>
          </a:p>
        </p:txBody>
      </p:sp>
      <p:sp>
        <p:nvSpPr>
          <p:cNvPr id="855" name="Google Shape;855;p61"/>
          <p:cNvSpPr txBox="1"/>
          <p:nvPr>
            <p:ph idx="1" type="body"/>
          </p:nvPr>
        </p:nvSpPr>
        <p:spPr>
          <a:xfrm>
            <a:off x="152400" y="974700"/>
            <a:ext cx="86406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</a:rPr>
              <a:t>참여 지역:</a:t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0번 군집  : </a:t>
            </a:r>
            <a:r>
              <a:rPr b="1"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경남</a:t>
            </a: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대구, 서울,  </a:t>
            </a:r>
            <a:r>
              <a:rPr b="1"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전북</a:t>
            </a: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제주, </a:t>
            </a:r>
            <a:r>
              <a:rPr b="1"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충남</a:t>
            </a:r>
            <a:endParaRPr b="1"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(서울은 검색량, 선호도에 비해 방문량이 상대적으로 적을 뿐, 절대적인 방문량 자체는 타 지역보다 월등하므로 배제)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</a:rPr>
              <a:t>컨텐츠 제안:</a:t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61"/>
          <p:cNvSpPr txBox="1"/>
          <p:nvPr/>
        </p:nvSpPr>
        <p:spPr>
          <a:xfrm>
            <a:off x="152400" y="3677375"/>
            <a:ext cx="35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경남, 전북, 충남 지역 축제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특징 :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4485000" y="3296626"/>
            <a:ext cx="326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1"/>
          <p:cNvSpPr txBox="1"/>
          <p:nvPr/>
        </p:nvSpPr>
        <p:spPr>
          <a:xfrm>
            <a:off x="4800650" y="1963175"/>
            <a:ext cx="41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지역 특색과 전통성을 살린 테마를 바탕으로 다양한 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체험형 콘텐츠 기획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9" name="Google Shape;859;p61"/>
          <p:cNvSpPr txBox="1"/>
          <p:nvPr/>
        </p:nvSpPr>
        <p:spPr>
          <a:xfrm>
            <a:off x="152400" y="2350800"/>
            <a:ext cx="40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0번 군집 전체 특징 : 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0" name="Google Shape;860;p61"/>
          <p:cNvSpPr txBox="1"/>
          <p:nvPr/>
        </p:nvSpPr>
        <p:spPr>
          <a:xfrm>
            <a:off x="680100" y="2695425"/>
            <a:ext cx="3653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단체 관광객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多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문화 예술 관련 콘텐츠를 향유하는 관광객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多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1" name="Google Shape;861;p61"/>
          <p:cNvSpPr txBox="1"/>
          <p:nvPr/>
        </p:nvSpPr>
        <p:spPr>
          <a:xfrm>
            <a:off x="680100" y="4134525"/>
            <a:ext cx="351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역사 / 특산물 / 동화 등의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테마 축제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 사람들이 가장 많이 방문한 축제들의 테마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2" name="Google Shape;862;p61"/>
          <p:cNvSpPr txBox="1"/>
          <p:nvPr/>
        </p:nvSpPr>
        <p:spPr>
          <a:xfrm>
            <a:off x="4875950" y="4527900"/>
            <a:ext cx="40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또는 해당 지역을 배경으로 한 전래동화, 역사적 사건 등을 연극, 뮤지컬 등으로 재구현</a:t>
            </a:r>
            <a:endParaRPr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2"/>
          <p:cNvSpPr txBox="1"/>
          <p:nvPr>
            <p:ph idx="4294967295" type="subTitle"/>
          </p:nvPr>
        </p:nvSpPr>
        <p:spPr>
          <a:xfrm>
            <a:off x="405975" y="1197750"/>
            <a:ext cx="7826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17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b="1" lang="en" sz="17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로블록스, 제페토 등 메타버스 대형 플랫폼과의 협업을 통한 메타버스 축제 기획 </a:t>
            </a:r>
            <a:r>
              <a:rPr b="1" lang="en" sz="17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&gt;</a:t>
            </a:r>
            <a:endParaRPr b="1" sz="17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68" name="Google Shape;868;p62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05. 활성화 방안(2)</a:t>
            </a:r>
            <a:endParaRPr sz="2800"/>
          </a:p>
        </p:txBody>
      </p:sp>
      <p:sp>
        <p:nvSpPr>
          <p:cNvPr id="869" name="Google Shape;869;p62"/>
          <p:cNvSpPr txBox="1"/>
          <p:nvPr>
            <p:ph idx="1" type="body"/>
          </p:nvPr>
        </p:nvSpPr>
        <p:spPr>
          <a:xfrm>
            <a:off x="0" y="1663850"/>
            <a:ext cx="1100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lt1"/>
                </a:solidFill>
                <a:highlight>
                  <a:schemeClr val="accent1"/>
                </a:highlight>
                <a:latin typeface="Noto Sans KR"/>
                <a:ea typeface="Noto Sans KR"/>
                <a:cs typeface="Noto Sans KR"/>
                <a:sym typeface="Noto Sans KR"/>
              </a:rPr>
              <a:t>참여 지역</a:t>
            </a:r>
            <a:r>
              <a:rPr b="1" lang="en" sz="1600">
                <a:solidFill>
                  <a:schemeClr val="lt1"/>
                </a:solidFill>
                <a:highlight>
                  <a:schemeClr val="accent1"/>
                </a:highlight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0" name="Google Shape;870;p62"/>
          <p:cNvSpPr txBox="1"/>
          <p:nvPr>
            <p:ph idx="1" type="body"/>
          </p:nvPr>
        </p:nvSpPr>
        <p:spPr>
          <a:xfrm>
            <a:off x="300" y="2569625"/>
            <a:ext cx="1613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highlight>
                  <a:schemeClr val="accent1"/>
                </a:highlight>
                <a:latin typeface="Noto Sans KR"/>
                <a:ea typeface="Noto Sans KR"/>
                <a:cs typeface="Noto Sans KR"/>
                <a:sym typeface="Noto Sans KR"/>
              </a:rPr>
              <a:t>컨텐츠 제안: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1" name="Google Shape;871;p62"/>
          <p:cNvSpPr txBox="1"/>
          <p:nvPr/>
        </p:nvSpPr>
        <p:spPr>
          <a:xfrm>
            <a:off x="956575" y="4307650"/>
            <a:ext cx="37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가상인간 또는 가상 캐릭터가 해당 지역 축제를 즐기는 모습을 보여주는 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홍보 영상 제작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2" name="Google Shape;872;p62"/>
          <p:cNvSpPr txBox="1"/>
          <p:nvPr/>
        </p:nvSpPr>
        <p:spPr>
          <a:xfrm>
            <a:off x="4697400" y="4307650"/>
            <a:ext cx="452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지역의 관광 명소, 전통시장, 맛집, 관광지, 유적지 등의 콘텐츠를 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메타버스로 구현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해서 다양한 테마를 가진 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 축제 기획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3" name="Google Shape;873;p62"/>
          <p:cNvSpPr txBox="1"/>
          <p:nvPr>
            <p:ph idx="1" type="body"/>
          </p:nvPr>
        </p:nvSpPr>
        <p:spPr>
          <a:xfrm>
            <a:off x="1365875" y="1619000"/>
            <a:ext cx="498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선호도에 비해 방문량이 상대적으로 낮은 지역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0번 군집 : 경남, 대구, 서울, 전북, 제주, 충남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3번 군집 : 경기, 경북, 인천, 충북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74" name="Google Shape;874;p62"/>
          <p:cNvCxnSpPr/>
          <p:nvPr/>
        </p:nvCxnSpPr>
        <p:spPr>
          <a:xfrm>
            <a:off x="4761650" y="2584250"/>
            <a:ext cx="21900" cy="244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75" name="Google Shape;8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375" y="2584251"/>
            <a:ext cx="2378424" cy="16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50" y="2584250"/>
            <a:ext cx="3129444" cy="16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3"/>
          <p:cNvSpPr txBox="1"/>
          <p:nvPr>
            <p:ph idx="4294967295" type="subTitle"/>
          </p:nvPr>
        </p:nvSpPr>
        <p:spPr>
          <a:xfrm>
            <a:off x="634575" y="1045350"/>
            <a:ext cx="7826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17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&lt; 로블록스, 제페토 등 메타버스 대형 플랫폼과의 협업을 통한 메타버스 축제 기획 &gt;</a:t>
            </a:r>
            <a:endParaRPr b="1" sz="17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2" name="Google Shape;882;p63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05. 활성화 방안(2)</a:t>
            </a:r>
            <a:endParaRPr sz="2800"/>
          </a:p>
        </p:txBody>
      </p:sp>
      <p:sp>
        <p:nvSpPr>
          <p:cNvPr id="883" name="Google Shape;883;p63"/>
          <p:cNvSpPr txBox="1"/>
          <p:nvPr>
            <p:ph idx="1" type="body"/>
          </p:nvPr>
        </p:nvSpPr>
        <p:spPr>
          <a:xfrm>
            <a:off x="400750" y="1509750"/>
            <a:ext cx="1190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lt1"/>
                </a:solidFill>
                <a:highlight>
                  <a:schemeClr val="accent1"/>
                </a:highlight>
                <a:latin typeface="Noto Sans KR"/>
                <a:ea typeface="Noto Sans KR"/>
                <a:cs typeface="Noto Sans KR"/>
                <a:sym typeface="Noto Sans KR"/>
              </a:rPr>
              <a:t>기대효과: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4" name="Google Shape;884;p63"/>
          <p:cNvSpPr txBox="1"/>
          <p:nvPr>
            <p:ph idx="1" type="body"/>
          </p:nvPr>
        </p:nvSpPr>
        <p:spPr>
          <a:xfrm>
            <a:off x="1590850" y="1509750"/>
            <a:ext cx="6145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메타버스</a:t>
            </a:r>
            <a:r>
              <a:rPr lang="en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는 단순한 공간 재현이 아닌 양방향 소통을 통해 이용자가 자신의 의견이나 자신을 적극적으로 표현할 수 있는 하나의 세계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5" name="Google Shape;885;p63"/>
          <p:cNvSpPr txBox="1"/>
          <p:nvPr>
            <p:ph idx="1" type="body"/>
          </p:nvPr>
        </p:nvSpPr>
        <p:spPr>
          <a:xfrm>
            <a:off x="4800600" y="3348938"/>
            <a:ext cx="3480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국가 간 이동이 제한되는 것과 상관없이 해외+국내 관광객을 유치할 수 있음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6" name="Google Shape;886;p63"/>
          <p:cNvSpPr txBox="1"/>
          <p:nvPr/>
        </p:nvSpPr>
        <p:spPr>
          <a:xfrm>
            <a:off x="4639650" y="2471263"/>
            <a:ext cx="39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코로나 19 감염병이 유행하면서 </a:t>
            </a:r>
            <a:r>
              <a:rPr b="1"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비대면, 비접촉 언택트 여행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 새로운 트렌드로 부상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7" name="Google Shape;887;p63"/>
          <p:cNvSpPr txBox="1"/>
          <p:nvPr/>
        </p:nvSpPr>
        <p:spPr>
          <a:xfrm>
            <a:off x="4682675" y="4335000"/>
            <a:ext cx="38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여행에 대한 수요가 있음에도 여건 상 여행이 힘든 사람들은 </a:t>
            </a:r>
            <a:r>
              <a:rPr b="1"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메타버스 세계 안에서 양질의 여행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누릴 수 있음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88" name="Google Shape;8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00" y="2316300"/>
            <a:ext cx="3698525" cy="20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3"/>
          <p:cNvSpPr txBox="1"/>
          <p:nvPr>
            <p:ph idx="1" type="body"/>
          </p:nvPr>
        </p:nvSpPr>
        <p:spPr>
          <a:xfrm>
            <a:off x="400738" y="4263850"/>
            <a:ext cx="44274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불안정한 확진자 추세: 언제, 어떻게 국가 간 이동이 제한될 지 모름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0" name="Google Shape;890;p63"/>
          <p:cNvSpPr/>
          <p:nvPr/>
        </p:nvSpPr>
        <p:spPr>
          <a:xfrm>
            <a:off x="6527675" y="4090800"/>
            <a:ext cx="177000" cy="244200"/>
          </a:xfrm>
          <a:prstGeom prst="downArrow">
            <a:avLst>
              <a:gd fmla="val 1389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3"/>
          <p:cNvSpPr/>
          <p:nvPr/>
        </p:nvSpPr>
        <p:spPr>
          <a:xfrm>
            <a:off x="4589075" y="2390875"/>
            <a:ext cx="4054200" cy="70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3"/>
          <p:cNvSpPr/>
          <p:nvPr/>
        </p:nvSpPr>
        <p:spPr>
          <a:xfrm>
            <a:off x="4589075" y="3305275"/>
            <a:ext cx="4054200" cy="70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4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05. 활성화 방안(3)</a:t>
            </a:r>
            <a:endParaRPr sz="2800"/>
          </a:p>
        </p:txBody>
      </p:sp>
      <p:sp>
        <p:nvSpPr>
          <p:cNvPr id="898" name="Google Shape;898;p64"/>
          <p:cNvSpPr txBox="1"/>
          <p:nvPr>
            <p:ph idx="5" type="subTitle"/>
          </p:nvPr>
        </p:nvSpPr>
        <p:spPr>
          <a:xfrm>
            <a:off x="1170150" y="948350"/>
            <a:ext cx="7323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1700"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&lt; 여행사/지역 추진 활동과 연계를 맺어 로컬리즘을 강조한 축제관광상품 기획 &gt;</a:t>
            </a:r>
            <a:endParaRPr b="1" sz="1700"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9" name="Google Shape;899;p64"/>
          <p:cNvSpPr txBox="1"/>
          <p:nvPr>
            <p:ph idx="4294967295" type="body"/>
          </p:nvPr>
        </p:nvSpPr>
        <p:spPr>
          <a:xfrm>
            <a:off x="42975" y="1276450"/>
            <a:ext cx="93498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</a:rPr>
              <a:t>참여 지역:</a:t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선호도</a:t>
            </a:r>
            <a:r>
              <a:rPr lang="en">
                <a:latin typeface="Noto Sans KR"/>
                <a:ea typeface="Noto Sans KR"/>
                <a:cs typeface="Noto Sans KR"/>
                <a:sym typeface="Noto Sans KR"/>
              </a:rPr>
              <a:t>와 방문량 측에서 모두 뚜렷한 두각을 나타내지 않는 지역</a:t>
            </a:r>
            <a:endParaRPr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3번 군집 : 경기, </a:t>
            </a:r>
            <a:r>
              <a:rPr b="1"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경북</a:t>
            </a:r>
            <a:r>
              <a:rPr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인천, </a:t>
            </a:r>
            <a:r>
              <a:rPr b="1" lang="en" sz="1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충북</a:t>
            </a:r>
            <a:endParaRPr b="1" sz="1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</a:rPr>
              <a:t>컨텐츠 제안</a:t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900" name="Google Shape;900;p64"/>
          <p:cNvCxnSpPr/>
          <p:nvPr/>
        </p:nvCxnSpPr>
        <p:spPr>
          <a:xfrm flipH="1">
            <a:off x="4554602" y="2040850"/>
            <a:ext cx="34800" cy="299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1" name="Google Shape;901;p64"/>
          <p:cNvSpPr txBox="1"/>
          <p:nvPr/>
        </p:nvSpPr>
        <p:spPr>
          <a:xfrm>
            <a:off x="2509675" y="2331475"/>
            <a:ext cx="10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경상북도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2" name="Google Shape;902;p64"/>
          <p:cNvSpPr txBox="1"/>
          <p:nvPr/>
        </p:nvSpPr>
        <p:spPr>
          <a:xfrm>
            <a:off x="5053700" y="2331475"/>
            <a:ext cx="10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충청북도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03" name="Google Shape;9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0" y="2731675"/>
            <a:ext cx="1579601" cy="25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4"/>
          <p:cNvSpPr txBox="1"/>
          <p:nvPr/>
        </p:nvSpPr>
        <p:spPr>
          <a:xfrm>
            <a:off x="1549513" y="2823000"/>
            <a:ext cx="29289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진행 중인 청년마을 개발 사업과 연계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경상북도 내 지역들만의 특별한 지역 특산물, 생태 자연 경관 등을 내세워 축제를 즐기려는 젊은층을 대상으로 [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축제 + 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“local tou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rism</a:t>
            </a: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’’]을 연계한 상품을 기획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5" name="Google Shape;905;p64"/>
          <p:cNvSpPr txBox="1"/>
          <p:nvPr/>
        </p:nvSpPr>
        <p:spPr>
          <a:xfrm>
            <a:off x="4496763" y="2823000"/>
            <a:ext cx="201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관광/문화적으로 뚜렷한 지역적 특색이 없다는 점이 특징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06" name="Google Shape;9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600" y="2032950"/>
            <a:ext cx="2475350" cy="1704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4"/>
          <p:cNvSpPr txBox="1"/>
          <p:nvPr/>
        </p:nvSpPr>
        <p:spPr>
          <a:xfrm>
            <a:off x="4478425" y="3716050"/>
            <a:ext cx="4544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관광/문화적으로 뚜렷한 지역적 특색이 없다는 점이 특징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KR"/>
              <a:buChar char="●"/>
            </a:pPr>
            <a:r>
              <a:rPr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여행사와 협력하여 적극적인 마케팅을 통한 지역이미지 브랜딩 추천</a:t>
            </a:r>
            <a:endParaRPr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/>
          <p:cNvSpPr txBox="1"/>
          <p:nvPr>
            <p:ph type="ctrTitle"/>
          </p:nvPr>
        </p:nvSpPr>
        <p:spPr>
          <a:xfrm>
            <a:off x="2250600" y="1586700"/>
            <a:ext cx="4642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6700"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b="1" sz="67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6700"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b="1" sz="67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6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05. 활성화 방안(1)</a:t>
            </a:r>
            <a:endParaRPr sz="2800"/>
          </a:p>
        </p:txBody>
      </p:sp>
      <p:sp>
        <p:nvSpPr>
          <p:cNvPr id="918" name="Google Shape;918;p66"/>
          <p:cNvSpPr txBox="1"/>
          <p:nvPr>
            <p:ph idx="1" type="body"/>
          </p:nvPr>
        </p:nvSpPr>
        <p:spPr>
          <a:xfrm>
            <a:off x="-102900" y="1195650"/>
            <a:ext cx="93498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</a:rPr>
              <a:t>컨텐츠 제안:</a:t>
            </a:r>
            <a:endParaRPr b="1" sz="15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66"/>
          <p:cNvSpPr txBox="1"/>
          <p:nvPr/>
        </p:nvSpPr>
        <p:spPr>
          <a:xfrm>
            <a:off x="346650" y="3640825"/>
            <a:ext cx="86889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KR"/>
              <a:buChar char="●"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길거리 버스킹, 문화예술 서포터즈 모집 등을 통해 문화 축제로서 브랜딩 이미지 구축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KR"/>
              <a:buChar char="●"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단체 방문객을 타겟으로 한 마케팅 전략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예) ㅐㄱ주 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0" name="Google Shape;920;p66"/>
          <p:cNvSpPr txBox="1"/>
          <p:nvPr/>
        </p:nvSpPr>
        <p:spPr>
          <a:xfrm>
            <a:off x="126463" y="1618525"/>
            <a:ext cx="100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oto Sans KR"/>
                <a:ea typeface="Noto Sans KR"/>
                <a:cs typeface="Noto Sans KR"/>
                <a:sym typeface="Noto Sans KR"/>
              </a:rPr>
              <a:t>대구</a:t>
            </a:r>
            <a:endParaRPr b="1"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1" name="Google Shape;921;p66"/>
          <p:cNvSpPr txBox="1"/>
          <p:nvPr/>
        </p:nvSpPr>
        <p:spPr>
          <a:xfrm>
            <a:off x="2" y="1918600"/>
            <a:ext cx="889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KR"/>
              <a:buChar char="●"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대도시 특성 상 사람들이 모여서 함께 놀 수 있는 예술 관련 페스티벌 형태의 축제가 발달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가장 유동 인구가 많은 동성로 거리를 중심으로 거리 공연 테마의 축제 조성,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2" name="Google Shape;922;p66"/>
          <p:cNvSpPr txBox="1"/>
          <p:nvPr/>
        </p:nvSpPr>
        <p:spPr>
          <a:xfrm>
            <a:off x="0" y="3225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  <a:latin typeface="Dosis"/>
                <a:ea typeface="Dosis"/>
                <a:cs typeface="Dosis"/>
                <a:sym typeface="Dosis"/>
              </a:rPr>
              <a:t>공통 </a:t>
            </a:r>
            <a:r>
              <a:rPr b="1" lang="en" sz="1500">
                <a:solidFill>
                  <a:schemeClr val="lt1"/>
                </a:solidFill>
                <a:highlight>
                  <a:schemeClr val="accent1"/>
                </a:highlight>
                <a:latin typeface="Dosis"/>
                <a:ea typeface="Dosis"/>
                <a:cs typeface="Dosis"/>
                <a:sym typeface="Dosis"/>
              </a:rPr>
              <a:t>컨텐츠 제안</a:t>
            </a:r>
            <a:endParaRPr/>
          </a:p>
        </p:txBody>
      </p:sp>
      <p:sp>
        <p:nvSpPr>
          <p:cNvPr id="923" name="Google Shape;923;p66"/>
          <p:cNvSpPr txBox="1"/>
          <p:nvPr/>
        </p:nvSpPr>
        <p:spPr>
          <a:xfrm>
            <a:off x="188438" y="2637325"/>
            <a:ext cx="10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o Sans KR"/>
                <a:ea typeface="Noto Sans KR"/>
                <a:cs typeface="Noto Sans KR"/>
                <a:sym typeface="Noto Sans KR"/>
              </a:rPr>
              <a:t>제주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4294967295" type="subTitle"/>
          </p:nvPr>
        </p:nvSpPr>
        <p:spPr>
          <a:xfrm>
            <a:off x="627149" y="1090813"/>
            <a:ext cx="4282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2000">
                <a:solidFill>
                  <a:schemeClr val="accent4"/>
                </a:solidFill>
              </a:rPr>
              <a:t>지역축제</a:t>
            </a:r>
            <a:r>
              <a:rPr b="1" lang="en" sz="2000">
                <a:solidFill>
                  <a:schemeClr val="accent4"/>
                </a:solidFill>
              </a:rPr>
              <a:t>의 중요성</a:t>
            </a:r>
            <a:endParaRPr sz="2000"/>
          </a:p>
        </p:txBody>
      </p:sp>
      <p:sp>
        <p:nvSpPr>
          <p:cNvPr id="417" name="Google Shape;417;p40"/>
          <p:cNvSpPr txBox="1"/>
          <p:nvPr>
            <p:ph idx="4294967295" type="subTitle"/>
          </p:nvPr>
        </p:nvSpPr>
        <p:spPr>
          <a:xfrm>
            <a:off x="384850" y="4088405"/>
            <a:ext cx="8302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900"/>
              <a:t>지역축제는 지역 경제를 살리는 중요한 역할을 하므로 지역 축제 활성화를 위한 전략 필요</a:t>
            </a:r>
            <a:endParaRPr b="1" sz="1900"/>
          </a:p>
        </p:txBody>
      </p:sp>
      <p:sp>
        <p:nvSpPr>
          <p:cNvPr id="418" name="Google Shape;418;p40"/>
          <p:cNvSpPr txBox="1"/>
          <p:nvPr>
            <p:ph type="title"/>
          </p:nvPr>
        </p:nvSpPr>
        <p:spPr>
          <a:xfrm>
            <a:off x="680375" y="419900"/>
            <a:ext cx="2226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01.분석배경</a:t>
            </a:r>
            <a:endParaRPr sz="1800"/>
          </a:p>
        </p:txBody>
      </p:sp>
      <p:sp>
        <p:nvSpPr>
          <p:cNvPr id="419" name="Google Shape;419;p40"/>
          <p:cNvSpPr txBox="1"/>
          <p:nvPr/>
        </p:nvSpPr>
        <p:spPr>
          <a:xfrm>
            <a:off x="3141125" y="5947850"/>
            <a:ext cx="39543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지역 축제에 참가하는 관람객 수가 지역경제활성화에 중요한 요인으로 작용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관람객 수를 유인하기 위한 전략이 필요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771575" y="2567275"/>
            <a:ext cx="20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외부 관광객 유치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3357825" y="2567263"/>
            <a:ext cx="20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지역 이미지 개선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5540725" y="2567275"/>
            <a:ext cx="338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부가가치 창출 및 고용창출 효과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3" name="Google Shape;423;p40"/>
          <p:cNvSpPr/>
          <p:nvPr/>
        </p:nvSpPr>
        <p:spPr>
          <a:xfrm flipH="1">
            <a:off x="1271175" y="1784200"/>
            <a:ext cx="658800" cy="6387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4000"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i="0" sz="4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4" name="Google Shape;424;p40"/>
          <p:cNvSpPr/>
          <p:nvPr/>
        </p:nvSpPr>
        <p:spPr>
          <a:xfrm flipH="1">
            <a:off x="3894262" y="1784199"/>
            <a:ext cx="658800" cy="6387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5" name="Google Shape;425;p40"/>
          <p:cNvSpPr/>
          <p:nvPr/>
        </p:nvSpPr>
        <p:spPr>
          <a:xfrm flipH="1">
            <a:off x="6517325" y="1784189"/>
            <a:ext cx="658800" cy="6387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i="0" sz="1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6" name="Google Shape;426;p40"/>
          <p:cNvSpPr/>
          <p:nvPr/>
        </p:nvSpPr>
        <p:spPr>
          <a:xfrm rot="10800000">
            <a:off x="5744510" y="3529024"/>
            <a:ext cx="90300" cy="273300"/>
          </a:xfrm>
          <a:prstGeom prst="downArrow">
            <a:avLst>
              <a:gd fmla="val 50000" name="adj1"/>
              <a:gd fmla="val 13098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 txBox="1"/>
          <p:nvPr/>
        </p:nvSpPr>
        <p:spPr>
          <a:xfrm>
            <a:off x="2975400" y="3463075"/>
            <a:ext cx="276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지역 축제의  </a:t>
            </a:r>
            <a:r>
              <a:rPr b="1" lang="en" sz="1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경제 파급 효과</a:t>
            </a:r>
            <a:r>
              <a:rPr b="1" lang="en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384850" y="4109756"/>
            <a:ext cx="8302500" cy="4617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720000" y="548600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/>
              <a:t>02. </a:t>
            </a:r>
            <a:r>
              <a:rPr b="1" lang="en" sz="2000"/>
              <a:t>분석 데이터</a:t>
            </a:r>
            <a:endParaRPr b="1" sz="2000"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75" y="1083225"/>
            <a:ext cx="1053050" cy="2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>
            <p:ph type="title"/>
          </p:nvPr>
        </p:nvSpPr>
        <p:spPr>
          <a:xfrm>
            <a:off x="619875" y="1232250"/>
            <a:ext cx="2604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solidFill>
                  <a:schemeClr val="accent4"/>
                </a:solidFill>
              </a:rPr>
              <a:t>신한카드 데이터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436" name="Google Shape;436;p41"/>
          <p:cNvSpPr txBox="1"/>
          <p:nvPr>
            <p:ph idx="4294967295" type="subTitle"/>
          </p:nvPr>
        </p:nvSpPr>
        <p:spPr>
          <a:xfrm>
            <a:off x="649125" y="2037975"/>
            <a:ext cx="2546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문화관광 빅데이터 분석대회 제공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7" name="Google Shape;437;p41"/>
          <p:cNvCxnSpPr>
            <a:endCxn id="438" idx="2"/>
          </p:cNvCxnSpPr>
          <p:nvPr/>
        </p:nvCxnSpPr>
        <p:spPr>
          <a:xfrm>
            <a:off x="3096526" y="1875750"/>
            <a:ext cx="317700" cy="0"/>
          </a:xfrm>
          <a:prstGeom prst="straightConnector1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38" name="Google Shape;438;p41"/>
          <p:cNvSpPr/>
          <p:nvPr/>
        </p:nvSpPr>
        <p:spPr>
          <a:xfrm>
            <a:off x="3414226" y="1350300"/>
            <a:ext cx="961800" cy="1050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2439470" y="1870075"/>
            <a:ext cx="531900" cy="6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1"/>
          <p:cNvCxnSpPr>
            <a:endCxn id="441" idx="2"/>
          </p:cNvCxnSpPr>
          <p:nvPr/>
        </p:nvCxnSpPr>
        <p:spPr>
          <a:xfrm>
            <a:off x="7285199" y="1875750"/>
            <a:ext cx="317700" cy="0"/>
          </a:xfrm>
          <a:prstGeom prst="straightConnector1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1" name="Google Shape;441;p41"/>
          <p:cNvSpPr/>
          <p:nvPr/>
        </p:nvSpPr>
        <p:spPr>
          <a:xfrm>
            <a:off x="7602899" y="1350300"/>
            <a:ext cx="961800" cy="1050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6628164" y="1870075"/>
            <a:ext cx="531900" cy="6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41"/>
          <p:cNvCxnSpPr>
            <a:endCxn id="444" idx="2"/>
          </p:cNvCxnSpPr>
          <p:nvPr/>
        </p:nvCxnSpPr>
        <p:spPr>
          <a:xfrm>
            <a:off x="3096525" y="3906700"/>
            <a:ext cx="317700" cy="0"/>
          </a:xfrm>
          <a:prstGeom prst="straightConnector1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4" name="Google Shape;444;p41"/>
          <p:cNvSpPr/>
          <p:nvPr/>
        </p:nvSpPr>
        <p:spPr>
          <a:xfrm>
            <a:off x="3414225" y="3381250"/>
            <a:ext cx="942900" cy="1050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2439470" y="3901020"/>
            <a:ext cx="531900" cy="6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41"/>
          <p:cNvCxnSpPr>
            <a:endCxn id="447" idx="2"/>
          </p:cNvCxnSpPr>
          <p:nvPr/>
        </p:nvCxnSpPr>
        <p:spPr>
          <a:xfrm>
            <a:off x="7285199" y="3906700"/>
            <a:ext cx="317700" cy="0"/>
          </a:xfrm>
          <a:prstGeom prst="straightConnector1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47" name="Google Shape;447;p41"/>
          <p:cNvSpPr/>
          <p:nvPr/>
        </p:nvSpPr>
        <p:spPr>
          <a:xfrm>
            <a:off x="7602899" y="3381250"/>
            <a:ext cx="942900" cy="1050900"/>
          </a:xfrm>
          <a:prstGeom prst="ellipse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6628164" y="3901020"/>
            <a:ext cx="531900" cy="6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41"/>
          <p:cNvGrpSpPr/>
          <p:nvPr/>
        </p:nvGrpSpPr>
        <p:grpSpPr>
          <a:xfrm>
            <a:off x="3572738" y="1554510"/>
            <a:ext cx="662184" cy="643506"/>
            <a:chOff x="3994400" y="4299932"/>
            <a:chExt cx="338281" cy="322657"/>
          </a:xfrm>
        </p:grpSpPr>
        <p:sp>
          <p:nvSpPr>
            <p:cNvPr id="450" name="Google Shape;450;p41"/>
            <p:cNvSpPr/>
            <p:nvPr/>
          </p:nvSpPr>
          <p:spPr>
            <a:xfrm>
              <a:off x="3994400" y="4299932"/>
              <a:ext cx="286759" cy="272447"/>
            </a:xfrm>
            <a:custGeom>
              <a:rect b="b" l="l" r="r" t="t"/>
              <a:pathLst>
                <a:path extrusionOk="0" h="10375" w="10920">
                  <a:moveTo>
                    <a:pt x="5734" y="0"/>
                  </a:moveTo>
                  <a:cubicBezTo>
                    <a:pt x="4736" y="0"/>
                    <a:pt x="3732" y="288"/>
                    <a:pt x="2852" y="878"/>
                  </a:cubicBezTo>
                  <a:cubicBezTo>
                    <a:pt x="794" y="2246"/>
                    <a:pt x="0" y="4888"/>
                    <a:pt x="948" y="7175"/>
                  </a:cubicBezTo>
                  <a:cubicBezTo>
                    <a:pt x="1764" y="9137"/>
                    <a:pt x="3673" y="10374"/>
                    <a:pt x="5740" y="10374"/>
                  </a:cubicBezTo>
                  <a:cubicBezTo>
                    <a:pt x="6073" y="10374"/>
                    <a:pt x="6410" y="10342"/>
                    <a:pt x="6747" y="10276"/>
                  </a:cubicBezTo>
                  <a:cubicBezTo>
                    <a:pt x="9169" y="9788"/>
                    <a:pt x="10920" y="7663"/>
                    <a:pt x="10920" y="5184"/>
                  </a:cubicBezTo>
                  <a:cubicBezTo>
                    <a:pt x="10920" y="3806"/>
                    <a:pt x="10374" y="2485"/>
                    <a:pt x="9398" y="1519"/>
                  </a:cubicBezTo>
                  <a:cubicBezTo>
                    <a:pt x="8396" y="516"/>
                    <a:pt x="7070" y="0"/>
                    <a:pt x="5734" y="0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4027829" y="4330314"/>
              <a:ext cx="223184" cy="211839"/>
            </a:xfrm>
            <a:custGeom>
              <a:rect b="b" l="l" r="r" t="t"/>
              <a:pathLst>
                <a:path extrusionOk="0" h="8067" w="8499">
                  <a:moveTo>
                    <a:pt x="4461" y="0"/>
                  </a:moveTo>
                  <a:cubicBezTo>
                    <a:pt x="3684" y="0"/>
                    <a:pt x="2903" y="224"/>
                    <a:pt x="2220" y="678"/>
                  </a:cubicBezTo>
                  <a:cubicBezTo>
                    <a:pt x="622" y="1750"/>
                    <a:pt x="0" y="3798"/>
                    <a:pt x="737" y="5578"/>
                  </a:cubicBezTo>
                  <a:cubicBezTo>
                    <a:pt x="1371" y="7109"/>
                    <a:pt x="2855" y="8067"/>
                    <a:pt x="4458" y="8067"/>
                  </a:cubicBezTo>
                  <a:cubicBezTo>
                    <a:pt x="4718" y="8067"/>
                    <a:pt x="4981" y="8041"/>
                    <a:pt x="5245" y="7989"/>
                  </a:cubicBezTo>
                  <a:cubicBezTo>
                    <a:pt x="7139" y="7616"/>
                    <a:pt x="8498" y="5960"/>
                    <a:pt x="8498" y="4037"/>
                  </a:cubicBezTo>
                  <a:cubicBezTo>
                    <a:pt x="8498" y="2965"/>
                    <a:pt x="8068" y="1931"/>
                    <a:pt x="7312" y="1185"/>
                  </a:cubicBezTo>
                  <a:cubicBezTo>
                    <a:pt x="6534" y="401"/>
                    <a:pt x="5501" y="0"/>
                    <a:pt x="4461" y="0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095422" y="4335330"/>
              <a:ext cx="99053" cy="201729"/>
            </a:xfrm>
            <a:custGeom>
              <a:rect b="b" l="l" r="r" t="t"/>
              <a:pathLst>
                <a:path extrusionOk="0" h="7682" w="3772">
                  <a:moveTo>
                    <a:pt x="1886" y="1"/>
                  </a:moveTo>
                  <a:cubicBezTo>
                    <a:pt x="1694" y="1"/>
                    <a:pt x="1503" y="128"/>
                    <a:pt x="1503" y="381"/>
                  </a:cubicBezTo>
                  <a:lnTo>
                    <a:pt x="1503" y="917"/>
                  </a:lnTo>
                  <a:cubicBezTo>
                    <a:pt x="632" y="1023"/>
                    <a:pt x="0" y="1788"/>
                    <a:pt x="48" y="2669"/>
                  </a:cubicBezTo>
                  <a:cubicBezTo>
                    <a:pt x="106" y="3540"/>
                    <a:pt x="833" y="4219"/>
                    <a:pt x="1704" y="4229"/>
                  </a:cubicBezTo>
                  <a:lnTo>
                    <a:pt x="2068" y="4229"/>
                  </a:lnTo>
                  <a:cubicBezTo>
                    <a:pt x="2079" y="4228"/>
                    <a:pt x="2091" y="4228"/>
                    <a:pt x="2102" y="4228"/>
                  </a:cubicBezTo>
                  <a:cubicBezTo>
                    <a:pt x="2594" y="4228"/>
                    <a:pt x="2996" y="4623"/>
                    <a:pt x="2996" y="5119"/>
                  </a:cubicBezTo>
                  <a:cubicBezTo>
                    <a:pt x="2996" y="5614"/>
                    <a:pt x="2594" y="6009"/>
                    <a:pt x="2102" y="6009"/>
                  </a:cubicBezTo>
                  <a:cubicBezTo>
                    <a:pt x="2091" y="6009"/>
                    <a:pt x="2079" y="6009"/>
                    <a:pt x="2068" y="6009"/>
                  </a:cubicBezTo>
                  <a:lnTo>
                    <a:pt x="1522" y="6009"/>
                  </a:lnTo>
                  <a:cubicBezTo>
                    <a:pt x="1130" y="6009"/>
                    <a:pt x="814" y="5693"/>
                    <a:pt x="814" y="5301"/>
                  </a:cubicBezTo>
                  <a:cubicBezTo>
                    <a:pt x="814" y="5047"/>
                    <a:pt x="622" y="4920"/>
                    <a:pt x="431" y="4920"/>
                  </a:cubicBezTo>
                  <a:cubicBezTo>
                    <a:pt x="240" y="4920"/>
                    <a:pt x="48" y="5047"/>
                    <a:pt x="48" y="5301"/>
                  </a:cubicBezTo>
                  <a:cubicBezTo>
                    <a:pt x="48" y="6114"/>
                    <a:pt x="699" y="6765"/>
                    <a:pt x="1503" y="6784"/>
                  </a:cubicBezTo>
                  <a:lnTo>
                    <a:pt x="1503" y="7301"/>
                  </a:lnTo>
                  <a:cubicBezTo>
                    <a:pt x="1503" y="7554"/>
                    <a:pt x="1694" y="7681"/>
                    <a:pt x="1886" y="7681"/>
                  </a:cubicBezTo>
                  <a:cubicBezTo>
                    <a:pt x="2077" y="7681"/>
                    <a:pt x="2269" y="7554"/>
                    <a:pt x="2269" y="7301"/>
                  </a:cubicBezTo>
                  <a:lnTo>
                    <a:pt x="2269" y="6765"/>
                  </a:lnTo>
                  <a:cubicBezTo>
                    <a:pt x="3139" y="6660"/>
                    <a:pt x="3771" y="5894"/>
                    <a:pt x="3723" y="5023"/>
                  </a:cubicBezTo>
                  <a:cubicBezTo>
                    <a:pt x="3666" y="4143"/>
                    <a:pt x="2948" y="3463"/>
                    <a:pt x="2068" y="3453"/>
                  </a:cubicBezTo>
                  <a:lnTo>
                    <a:pt x="1704" y="3453"/>
                  </a:lnTo>
                  <a:cubicBezTo>
                    <a:pt x="1692" y="3454"/>
                    <a:pt x="1681" y="3454"/>
                    <a:pt x="1669" y="3454"/>
                  </a:cubicBezTo>
                  <a:cubicBezTo>
                    <a:pt x="1178" y="3454"/>
                    <a:pt x="776" y="3059"/>
                    <a:pt x="776" y="2563"/>
                  </a:cubicBezTo>
                  <a:cubicBezTo>
                    <a:pt x="776" y="2068"/>
                    <a:pt x="1178" y="1673"/>
                    <a:pt x="1669" y="1673"/>
                  </a:cubicBezTo>
                  <a:cubicBezTo>
                    <a:pt x="1681" y="1673"/>
                    <a:pt x="1692" y="1673"/>
                    <a:pt x="1704" y="1673"/>
                  </a:cubicBezTo>
                  <a:lnTo>
                    <a:pt x="2249" y="1673"/>
                  </a:lnTo>
                  <a:cubicBezTo>
                    <a:pt x="2642" y="1673"/>
                    <a:pt x="2958" y="1989"/>
                    <a:pt x="2958" y="2382"/>
                  </a:cubicBezTo>
                  <a:lnTo>
                    <a:pt x="2958" y="2745"/>
                  </a:lnTo>
                  <a:cubicBezTo>
                    <a:pt x="2958" y="2960"/>
                    <a:pt x="3121" y="3128"/>
                    <a:pt x="3333" y="3128"/>
                  </a:cubicBezTo>
                  <a:cubicBezTo>
                    <a:pt x="3338" y="3128"/>
                    <a:pt x="3344" y="3128"/>
                    <a:pt x="3350" y="3128"/>
                  </a:cubicBezTo>
                  <a:cubicBezTo>
                    <a:pt x="3561" y="3128"/>
                    <a:pt x="3733" y="2956"/>
                    <a:pt x="3733" y="2745"/>
                  </a:cubicBezTo>
                  <a:lnTo>
                    <a:pt x="3733" y="2382"/>
                  </a:lnTo>
                  <a:cubicBezTo>
                    <a:pt x="3733" y="1578"/>
                    <a:pt x="3082" y="917"/>
                    <a:pt x="2269" y="908"/>
                  </a:cubicBezTo>
                  <a:lnTo>
                    <a:pt x="2269" y="381"/>
                  </a:lnTo>
                  <a:cubicBezTo>
                    <a:pt x="2269" y="128"/>
                    <a:pt x="2077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179611" y="4472250"/>
              <a:ext cx="153070" cy="150339"/>
            </a:xfrm>
            <a:custGeom>
              <a:rect b="b" l="l" r="r" t="t"/>
              <a:pathLst>
                <a:path extrusionOk="0" h="5725" w="5829">
                  <a:moveTo>
                    <a:pt x="2910" y="2096"/>
                  </a:moveTo>
                  <a:cubicBezTo>
                    <a:pt x="3331" y="2096"/>
                    <a:pt x="3675" y="2441"/>
                    <a:pt x="3675" y="2871"/>
                  </a:cubicBezTo>
                  <a:cubicBezTo>
                    <a:pt x="3675" y="3330"/>
                    <a:pt x="3300" y="3637"/>
                    <a:pt x="2906" y="3637"/>
                  </a:cubicBezTo>
                  <a:cubicBezTo>
                    <a:pt x="2716" y="3637"/>
                    <a:pt x="2523" y="3566"/>
                    <a:pt x="2364" y="3407"/>
                  </a:cubicBezTo>
                  <a:cubicBezTo>
                    <a:pt x="1876" y="2929"/>
                    <a:pt x="2221" y="2096"/>
                    <a:pt x="2910" y="2096"/>
                  </a:cubicBezTo>
                  <a:close/>
                  <a:moveTo>
                    <a:pt x="2527" y="0"/>
                  </a:moveTo>
                  <a:cubicBezTo>
                    <a:pt x="2441" y="0"/>
                    <a:pt x="2364" y="58"/>
                    <a:pt x="2345" y="154"/>
                  </a:cubicBezTo>
                  <a:lnTo>
                    <a:pt x="2192" y="890"/>
                  </a:lnTo>
                  <a:lnTo>
                    <a:pt x="1599" y="421"/>
                  </a:lnTo>
                  <a:cubicBezTo>
                    <a:pt x="1565" y="393"/>
                    <a:pt x="1525" y="378"/>
                    <a:pt x="1483" y="378"/>
                  </a:cubicBezTo>
                  <a:cubicBezTo>
                    <a:pt x="1441" y="378"/>
                    <a:pt x="1398" y="393"/>
                    <a:pt x="1359" y="421"/>
                  </a:cubicBezTo>
                  <a:lnTo>
                    <a:pt x="776" y="910"/>
                  </a:lnTo>
                  <a:cubicBezTo>
                    <a:pt x="709" y="977"/>
                    <a:pt x="690" y="1072"/>
                    <a:pt x="728" y="1149"/>
                  </a:cubicBezTo>
                  <a:lnTo>
                    <a:pt x="1091" y="1819"/>
                  </a:lnTo>
                  <a:lnTo>
                    <a:pt x="335" y="1828"/>
                  </a:lnTo>
                  <a:cubicBezTo>
                    <a:pt x="240" y="1838"/>
                    <a:pt x="163" y="1905"/>
                    <a:pt x="154" y="1991"/>
                  </a:cubicBezTo>
                  <a:lnTo>
                    <a:pt x="20" y="2747"/>
                  </a:lnTo>
                  <a:cubicBezTo>
                    <a:pt x="0" y="2833"/>
                    <a:pt x="48" y="2929"/>
                    <a:pt x="134" y="2958"/>
                  </a:cubicBezTo>
                  <a:lnTo>
                    <a:pt x="843" y="3235"/>
                  </a:lnTo>
                  <a:lnTo>
                    <a:pt x="268" y="3733"/>
                  </a:lnTo>
                  <a:cubicBezTo>
                    <a:pt x="201" y="3790"/>
                    <a:pt x="192" y="3895"/>
                    <a:pt x="230" y="3972"/>
                  </a:cubicBezTo>
                  <a:lnTo>
                    <a:pt x="603" y="4652"/>
                  </a:lnTo>
                  <a:cubicBezTo>
                    <a:pt x="633" y="4711"/>
                    <a:pt x="697" y="4747"/>
                    <a:pt x="765" y="4747"/>
                  </a:cubicBezTo>
                  <a:cubicBezTo>
                    <a:pt x="784" y="4747"/>
                    <a:pt x="804" y="4744"/>
                    <a:pt x="824" y="4738"/>
                  </a:cubicBezTo>
                  <a:lnTo>
                    <a:pt x="1541" y="4498"/>
                  </a:lnTo>
                  <a:lnTo>
                    <a:pt x="1426" y="5245"/>
                  </a:lnTo>
                  <a:cubicBezTo>
                    <a:pt x="1407" y="5331"/>
                    <a:pt x="1465" y="5417"/>
                    <a:pt x="1541" y="5446"/>
                  </a:cubicBezTo>
                  <a:lnTo>
                    <a:pt x="2259" y="5714"/>
                  </a:lnTo>
                  <a:cubicBezTo>
                    <a:pt x="2281" y="5721"/>
                    <a:pt x="2304" y="5725"/>
                    <a:pt x="2326" y="5725"/>
                  </a:cubicBezTo>
                  <a:cubicBezTo>
                    <a:pt x="2391" y="5725"/>
                    <a:pt x="2453" y="5694"/>
                    <a:pt x="2489" y="5637"/>
                  </a:cubicBezTo>
                  <a:lnTo>
                    <a:pt x="2881" y="4986"/>
                  </a:lnTo>
                  <a:lnTo>
                    <a:pt x="3274" y="5637"/>
                  </a:lnTo>
                  <a:cubicBezTo>
                    <a:pt x="3309" y="5694"/>
                    <a:pt x="3371" y="5725"/>
                    <a:pt x="3436" y="5725"/>
                  </a:cubicBezTo>
                  <a:cubicBezTo>
                    <a:pt x="3459" y="5725"/>
                    <a:pt x="3481" y="5721"/>
                    <a:pt x="3503" y="5714"/>
                  </a:cubicBezTo>
                  <a:lnTo>
                    <a:pt x="4221" y="5446"/>
                  </a:lnTo>
                  <a:cubicBezTo>
                    <a:pt x="4307" y="5417"/>
                    <a:pt x="4355" y="5331"/>
                    <a:pt x="4345" y="5245"/>
                  </a:cubicBezTo>
                  <a:lnTo>
                    <a:pt x="4221" y="4498"/>
                  </a:lnTo>
                  <a:lnTo>
                    <a:pt x="4939" y="4738"/>
                  </a:lnTo>
                  <a:cubicBezTo>
                    <a:pt x="4958" y="4744"/>
                    <a:pt x="4978" y="4747"/>
                    <a:pt x="4998" y="4747"/>
                  </a:cubicBezTo>
                  <a:cubicBezTo>
                    <a:pt x="5066" y="4747"/>
                    <a:pt x="5131" y="4711"/>
                    <a:pt x="5168" y="4652"/>
                  </a:cubicBezTo>
                  <a:lnTo>
                    <a:pt x="5551" y="3982"/>
                  </a:lnTo>
                  <a:cubicBezTo>
                    <a:pt x="5599" y="3905"/>
                    <a:pt x="5580" y="3800"/>
                    <a:pt x="5513" y="3742"/>
                  </a:cubicBezTo>
                  <a:lnTo>
                    <a:pt x="4948" y="3245"/>
                  </a:lnTo>
                  <a:lnTo>
                    <a:pt x="5657" y="2967"/>
                  </a:lnTo>
                  <a:cubicBezTo>
                    <a:pt x="5752" y="2948"/>
                    <a:pt x="5829" y="2852"/>
                    <a:pt x="5810" y="2747"/>
                  </a:cubicBezTo>
                  <a:lnTo>
                    <a:pt x="5676" y="1991"/>
                  </a:lnTo>
                  <a:cubicBezTo>
                    <a:pt x="5657" y="1905"/>
                    <a:pt x="5580" y="1838"/>
                    <a:pt x="5494" y="1828"/>
                  </a:cubicBezTo>
                  <a:lnTo>
                    <a:pt x="4738" y="1819"/>
                  </a:lnTo>
                  <a:lnTo>
                    <a:pt x="5101" y="1149"/>
                  </a:lnTo>
                  <a:cubicBezTo>
                    <a:pt x="5140" y="1072"/>
                    <a:pt x="5121" y="977"/>
                    <a:pt x="5054" y="910"/>
                  </a:cubicBezTo>
                  <a:lnTo>
                    <a:pt x="4460" y="421"/>
                  </a:lnTo>
                  <a:cubicBezTo>
                    <a:pt x="4427" y="393"/>
                    <a:pt x="4386" y="378"/>
                    <a:pt x="4344" y="378"/>
                  </a:cubicBezTo>
                  <a:cubicBezTo>
                    <a:pt x="4302" y="378"/>
                    <a:pt x="4259" y="393"/>
                    <a:pt x="4221" y="421"/>
                  </a:cubicBezTo>
                  <a:lnTo>
                    <a:pt x="3637" y="890"/>
                  </a:lnTo>
                  <a:lnTo>
                    <a:pt x="3484" y="154"/>
                  </a:lnTo>
                  <a:cubicBezTo>
                    <a:pt x="3465" y="58"/>
                    <a:pt x="3388" y="0"/>
                    <a:pt x="3302" y="0"/>
                  </a:cubicBezTo>
                  <a:close/>
                </a:path>
              </a:pathLst>
            </a:custGeom>
            <a:solidFill>
              <a:srgbClr val="A1B0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238408" y="4472250"/>
              <a:ext cx="18119" cy="23135"/>
            </a:xfrm>
            <a:custGeom>
              <a:rect b="b" l="l" r="r" t="t"/>
              <a:pathLst>
                <a:path extrusionOk="0" h="881" w="690">
                  <a:moveTo>
                    <a:pt x="278" y="0"/>
                  </a:moveTo>
                  <a:cubicBezTo>
                    <a:pt x="192" y="0"/>
                    <a:pt x="106" y="58"/>
                    <a:pt x="87" y="154"/>
                  </a:cubicBezTo>
                  <a:lnTo>
                    <a:pt x="1" y="613"/>
                  </a:lnTo>
                  <a:lnTo>
                    <a:pt x="355" y="881"/>
                  </a:lnTo>
                  <a:lnTo>
                    <a:pt x="499" y="154"/>
                  </a:lnTo>
                  <a:cubicBezTo>
                    <a:pt x="518" y="58"/>
                    <a:pt x="594" y="0"/>
                    <a:pt x="69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217321" y="4590105"/>
              <a:ext cx="28151" cy="32484"/>
            </a:xfrm>
            <a:custGeom>
              <a:rect b="b" l="l" r="r" t="t"/>
              <a:pathLst>
                <a:path extrusionOk="0" h="1237" w="1072">
                  <a:moveTo>
                    <a:pt x="536" y="1"/>
                  </a:moveTo>
                  <a:lnTo>
                    <a:pt x="105" y="144"/>
                  </a:lnTo>
                  <a:lnTo>
                    <a:pt x="10" y="747"/>
                  </a:lnTo>
                  <a:cubicBezTo>
                    <a:pt x="0" y="843"/>
                    <a:pt x="48" y="929"/>
                    <a:pt x="134" y="958"/>
                  </a:cubicBezTo>
                  <a:lnTo>
                    <a:pt x="852" y="1226"/>
                  </a:lnTo>
                  <a:cubicBezTo>
                    <a:pt x="872" y="1233"/>
                    <a:pt x="893" y="1237"/>
                    <a:pt x="915" y="1237"/>
                  </a:cubicBezTo>
                  <a:cubicBezTo>
                    <a:pt x="975" y="1237"/>
                    <a:pt x="1037" y="1208"/>
                    <a:pt x="1072" y="1159"/>
                  </a:cubicBezTo>
                  <a:lnTo>
                    <a:pt x="536" y="958"/>
                  </a:lnTo>
                  <a:cubicBezTo>
                    <a:pt x="450" y="929"/>
                    <a:pt x="402" y="833"/>
                    <a:pt x="412" y="747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179349" y="4482412"/>
              <a:ext cx="44274" cy="114520"/>
            </a:xfrm>
            <a:custGeom>
              <a:rect b="b" l="l" r="r" t="t"/>
              <a:pathLst>
                <a:path extrusionOk="0" h="4361" w="1686">
                  <a:moveTo>
                    <a:pt x="1483" y="1"/>
                  </a:moveTo>
                  <a:cubicBezTo>
                    <a:pt x="1441" y="1"/>
                    <a:pt x="1398" y="15"/>
                    <a:pt x="1360" y="44"/>
                  </a:cubicBezTo>
                  <a:lnTo>
                    <a:pt x="776" y="532"/>
                  </a:lnTo>
                  <a:cubicBezTo>
                    <a:pt x="709" y="590"/>
                    <a:pt x="690" y="695"/>
                    <a:pt x="728" y="771"/>
                  </a:cubicBezTo>
                  <a:lnTo>
                    <a:pt x="1092" y="1432"/>
                  </a:lnTo>
                  <a:lnTo>
                    <a:pt x="336" y="1451"/>
                  </a:lnTo>
                  <a:cubicBezTo>
                    <a:pt x="240" y="1451"/>
                    <a:pt x="164" y="1518"/>
                    <a:pt x="144" y="1614"/>
                  </a:cubicBezTo>
                  <a:lnTo>
                    <a:pt x="10" y="2370"/>
                  </a:lnTo>
                  <a:cubicBezTo>
                    <a:pt x="1" y="2456"/>
                    <a:pt x="49" y="2542"/>
                    <a:pt x="135" y="2580"/>
                  </a:cubicBezTo>
                  <a:lnTo>
                    <a:pt x="834" y="2858"/>
                  </a:lnTo>
                  <a:lnTo>
                    <a:pt x="269" y="3355"/>
                  </a:lnTo>
                  <a:cubicBezTo>
                    <a:pt x="202" y="3413"/>
                    <a:pt x="183" y="3508"/>
                    <a:pt x="231" y="3595"/>
                  </a:cubicBezTo>
                  <a:lnTo>
                    <a:pt x="613" y="4265"/>
                  </a:lnTo>
                  <a:cubicBezTo>
                    <a:pt x="643" y="4324"/>
                    <a:pt x="707" y="4360"/>
                    <a:pt x="775" y="4360"/>
                  </a:cubicBezTo>
                  <a:cubicBezTo>
                    <a:pt x="794" y="4360"/>
                    <a:pt x="814" y="4357"/>
                    <a:pt x="834" y="4351"/>
                  </a:cubicBezTo>
                  <a:lnTo>
                    <a:pt x="1034" y="4284"/>
                  </a:lnTo>
                  <a:lnTo>
                    <a:pt x="1025" y="4265"/>
                  </a:lnTo>
                  <a:lnTo>
                    <a:pt x="642" y="3595"/>
                  </a:lnTo>
                  <a:cubicBezTo>
                    <a:pt x="594" y="3518"/>
                    <a:pt x="613" y="3413"/>
                    <a:pt x="680" y="3355"/>
                  </a:cubicBezTo>
                  <a:lnTo>
                    <a:pt x="1245" y="2858"/>
                  </a:lnTo>
                  <a:lnTo>
                    <a:pt x="537" y="2580"/>
                  </a:lnTo>
                  <a:cubicBezTo>
                    <a:pt x="460" y="2551"/>
                    <a:pt x="403" y="2456"/>
                    <a:pt x="422" y="2370"/>
                  </a:cubicBezTo>
                  <a:lnTo>
                    <a:pt x="556" y="1614"/>
                  </a:lnTo>
                  <a:cubicBezTo>
                    <a:pt x="575" y="1527"/>
                    <a:pt x="652" y="1460"/>
                    <a:pt x="738" y="1451"/>
                  </a:cubicBezTo>
                  <a:lnTo>
                    <a:pt x="1494" y="1441"/>
                  </a:lnTo>
                  <a:lnTo>
                    <a:pt x="1140" y="771"/>
                  </a:lnTo>
                  <a:cubicBezTo>
                    <a:pt x="1092" y="695"/>
                    <a:pt x="1111" y="599"/>
                    <a:pt x="1178" y="532"/>
                  </a:cubicBezTo>
                  <a:lnTo>
                    <a:pt x="1685" y="111"/>
                  </a:lnTo>
                  <a:lnTo>
                    <a:pt x="1599" y="44"/>
                  </a:lnTo>
                  <a:cubicBezTo>
                    <a:pt x="1566" y="15"/>
                    <a:pt x="1525" y="1"/>
                    <a:pt x="1483" y="1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208760" y="4511955"/>
              <a:ext cx="82456" cy="70639"/>
            </a:xfrm>
            <a:custGeom>
              <a:rect b="b" l="l" r="r" t="t"/>
              <a:pathLst>
                <a:path extrusionOk="0" h="2690" w="3140">
                  <a:moveTo>
                    <a:pt x="1790" y="585"/>
                  </a:moveTo>
                  <a:cubicBezTo>
                    <a:pt x="2185" y="585"/>
                    <a:pt x="2565" y="894"/>
                    <a:pt x="2565" y="1359"/>
                  </a:cubicBezTo>
                  <a:cubicBezTo>
                    <a:pt x="2565" y="1781"/>
                    <a:pt x="2221" y="2125"/>
                    <a:pt x="1800" y="2125"/>
                  </a:cubicBezTo>
                  <a:cubicBezTo>
                    <a:pt x="1111" y="2125"/>
                    <a:pt x="766" y="1302"/>
                    <a:pt x="1254" y="814"/>
                  </a:cubicBezTo>
                  <a:cubicBezTo>
                    <a:pt x="1409" y="656"/>
                    <a:pt x="1601" y="585"/>
                    <a:pt x="1790" y="585"/>
                  </a:cubicBezTo>
                  <a:close/>
                  <a:moveTo>
                    <a:pt x="1800" y="0"/>
                  </a:moveTo>
                  <a:cubicBezTo>
                    <a:pt x="594" y="0"/>
                    <a:pt x="1" y="1446"/>
                    <a:pt x="843" y="2297"/>
                  </a:cubicBezTo>
                  <a:cubicBezTo>
                    <a:pt x="1117" y="2568"/>
                    <a:pt x="1453" y="2690"/>
                    <a:pt x="1782" y="2690"/>
                  </a:cubicBezTo>
                  <a:cubicBezTo>
                    <a:pt x="2475" y="2690"/>
                    <a:pt x="3140" y="2151"/>
                    <a:pt x="3140" y="1340"/>
                  </a:cubicBezTo>
                  <a:cubicBezTo>
                    <a:pt x="3140" y="594"/>
                    <a:pt x="2537" y="0"/>
                    <a:pt x="180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1"/>
          <p:cNvSpPr txBox="1"/>
          <p:nvPr>
            <p:ph type="title"/>
          </p:nvPr>
        </p:nvSpPr>
        <p:spPr>
          <a:xfrm>
            <a:off x="4291125" y="1225650"/>
            <a:ext cx="31368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solidFill>
                  <a:schemeClr val="accent4"/>
                </a:solidFill>
              </a:rPr>
              <a:t>국민여가활동조사 데이터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459" name="Google Shape;459;p41"/>
          <p:cNvSpPr txBox="1"/>
          <p:nvPr>
            <p:ph type="title"/>
          </p:nvPr>
        </p:nvSpPr>
        <p:spPr>
          <a:xfrm>
            <a:off x="479875" y="3283050"/>
            <a:ext cx="2604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solidFill>
                  <a:schemeClr val="accent4"/>
                </a:solidFill>
              </a:rPr>
              <a:t>문화축제 검색량 데이터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460" name="Google Shape;460;p41"/>
          <p:cNvSpPr txBox="1"/>
          <p:nvPr>
            <p:ph type="title"/>
          </p:nvPr>
        </p:nvSpPr>
        <p:spPr>
          <a:xfrm>
            <a:off x="4670875" y="3283050"/>
            <a:ext cx="2604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1800">
                <a:solidFill>
                  <a:schemeClr val="accent4"/>
                </a:solidFill>
              </a:rPr>
              <a:t>지역축제 데이터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461" name="Google Shape;461;p41"/>
          <p:cNvGrpSpPr/>
          <p:nvPr/>
        </p:nvGrpSpPr>
        <p:grpSpPr>
          <a:xfrm rot="-1534184">
            <a:off x="7728052" y="1677613"/>
            <a:ext cx="662171" cy="396604"/>
            <a:chOff x="4000676" y="1579396"/>
            <a:chExt cx="327226" cy="211603"/>
          </a:xfrm>
        </p:grpSpPr>
        <p:sp>
          <p:nvSpPr>
            <p:cNvPr id="462" name="Google Shape;462;p41"/>
            <p:cNvSpPr/>
            <p:nvPr/>
          </p:nvSpPr>
          <p:spPr>
            <a:xfrm>
              <a:off x="4081924" y="1581365"/>
              <a:ext cx="121584" cy="89757"/>
            </a:xfrm>
            <a:custGeom>
              <a:rect b="b" l="l" r="r" t="t"/>
              <a:pathLst>
                <a:path extrusionOk="0" h="3418" w="4630">
                  <a:moveTo>
                    <a:pt x="158" y="0"/>
                  </a:moveTo>
                  <a:cubicBezTo>
                    <a:pt x="51" y="0"/>
                    <a:pt x="0" y="128"/>
                    <a:pt x="74" y="211"/>
                  </a:cubicBezTo>
                  <a:lnTo>
                    <a:pt x="2572" y="3417"/>
                  </a:lnTo>
                  <a:lnTo>
                    <a:pt x="4630" y="3417"/>
                  </a:lnTo>
                  <a:lnTo>
                    <a:pt x="1491" y="422"/>
                  </a:lnTo>
                  <a:cubicBezTo>
                    <a:pt x="1203" y="154"/>
                    <a:pt x="840" y="1"/>
                    <a:pt x="447" y="1"/>
                  </a:cubicBezTo>
                  <a:lnTo>
                    <a:pt x="170" y="1"/>
                  </a:lnTo>
                  <a:cubicBezTo>
                    <a:pt x="166" y="0"/>
                    <a:pt x="162" y="0"/>
                    <a:pt x="158" y="0"/>
                  </a:cubicBez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083605" y="1581628"/>
              <a:ext cx="119903" cy="89494"/>
            </a:xfrm>
            <a:custGeom>
              <a:rect b="b" l="l" r="r" t="t"/>
              <a:pathLst>
                <a:path extrusionOk="0" h="3408" w="4566">
                  <a:moveTo>
                    <a:pt x="106" y="0"/>
                  </a:moveTo>
                  <a:cubicBezTo>
                    <a:pt x="68" y="0"/>
                    <a:pt x="29" y="19"/>
                    <a:pt x="1" y="48"/>
                  </a:cubicBezTo>
                  <a:cubicBezTo>
                    <a:pt x="249" y="106"/>
                    <a:pt x="479" y="230"/>
                    <a:pt x="671" y="412"/>
                  </a:cubicBezTo>
                  <a:lnTo>
                    <a:pt x="3819" y="3407"/>
                  </a:lnTo>
                  <a:lnTo>
                    <a:pt x="4566" y="3407"/>
                  </a:lnTo>
                  <a:lnTo>
                    <a:pt x="1417" y="412"/>
                  </a:lnTo>
                  <a:cubicBezTo>
                    <a:pt x="1139" y="144"/>
                    <a:pt x="766" y="0"/>
                    <a:pt x="383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000676" y="1613534"/>
              <a:ext cx="327226" cy="94037"/>
            </a:xfrm>
            <a:custGeom>
              <a:rect b="b" l="l" r="r" t="t"/>
              <a:pathLst>
                <a:path extrusionOk="0" h="3581" w="12461">
                  <a:moveTo>
                    <a:pt x="115" y="1"/>
                  </a:moveTo>
                  <a:cubicBezTo>
                    <a:pt x="48" y="1"/>
                    <a:pt x="0" y="58"/>
                    <a:pt x="0" y="125"/>
                  </a:cubicBezTo>
                  <a:lnTo>
                    <a:pt x="0" y="3063"/>
                  </a:lnTo>
                  <a:cubicBezTo>
                    <a:pt x="0" y="3350"/>
                    <a:pt x="230" y="3580"/>
                    <a:pt x="508" y="3580"/>
                  </a:cubicBezTo>
                  <a:lnTo>
                    <a:pt x="12365" y="3580"/>
                  </a:lnTo>
                  <a:cubicBezTo>
                    <a:pt x="12413" y="3580"/>
                    <a:pt x="12461" y="3532"/>
                    <a:pt x="12461" y="3475"/>
                  </a:cubicBezTo>
                  <a:cubicBezTo>
                    <a:pt x="12461" y="3341"/>
                    <a:pt x="12404" y="3216"/>
                    <a:pt x="12317" y="3130"/>
                  </a:cubicBezTo>
                  <a:lnTo>
                    <a:pt x="12021" y="2834"/>
                  </a:lnTo>
                  <a:lnTo>
                    <a:pt x="11590" y="2403"/>
                  </a:lnTo>
                  <a:cubicBezTo>
                    <a:pt x="11311" y="2124"/>
                    <a:pt x="10941" y="1962"/>
                    <a:pt x="10561" y="1962"/>
                  </a:cubicBezTo>
                  <a:cubicBezTo>
                    <a:pt x="10550" y="1962"/>
                    <a:pt x="10539" y="1962"/>
                    <a:pt x="10528" y="1963"/>
                  </a:cubicBezTo>
                  <a:lnTo>
                    <a:pt x="2374" y="1963"/>
                  </a:lnTo>
                  <a:cubicBezTo>
                    <a:pt x="2192" y="1963"/>
                    <a:pt x="2029" y="1857"/>
                    <a:pt x="1934" y="1704"/>
                  </a:cubicBezTo>
                  <a:lnTo>
                    <a:pt x="1101" y="250"/>
                  </a:lnTo>
                  <a:cubicBezTo>
                    <a:pt x="1005" y="96"/>
                    <a:pt x="843" y="1"/>
                    <a:pt x="661" y="1"/>
                  </a:cubicBezTo>
                  <a:close/>
                </a:path>
              </a:pathLst>
            </a:custGeom>
            <a:solidFill>
              <a:srgbClr val="C1C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081924" y="1686169"/>
              <a:ext cx="135922" cy="104830"/>
            </a:xfrm>
            <a:custGeom>
              <a:rect b="b" l="l" r="r" t="t"/>
              <a:pathLst>
                <a:path extrusionOk="0" h="3992" w="5176">
                  <a:moveTo>
                    <a:pt x="3089" y="1"/>
                  </a:moveTo>
                  <a:cubicBezTo>
                    <a:pt x="3051" y="1"/>
                    <a:pt x="3012" y="20"/>
                    <a:pt x="2984" y="48"/>
                  </a:cubicBezTo>
                  <a:lnTo>
                    <a:pt x="74" y="3790"/>
                  </a:lnTo>
                  <a:cubicBezTo>
                    <a:pt x="0" y="3864"/>
                    <a:pt x="51" y="3992"/>
                    <a:pt x="158" y="3992"/>
                  </a:cubicBezTo>
                  <a:cubicBezTo>
                    <a:pt x="162" y="3992"/>
                    <a:pt x="166" y="3992"/>
                    <a:pt x="170" y="3991"/>
                  </a:cubicBezTo>
                  <a:lnTo>
                    <a:pt x="457" y="3991"/>
                  </a:lnTo>
                  <a:cubicBezTo>
                    <a:pt x="840" y="3991"/>
                    <a:pt x="1203" y="3838"/>
                    <a:pt x="1491" y="3580"/>
                  </a:cubicBezTo>
                  <a:lnTo>
                    <a:pt x="5127" y="135"/>
                  </a:lnTo>
                  <a:cubicBezTo>
                    <a:pt x="5175" y="87"/>
                    <a:pt x="5146" y="1"/>
                    <a:pt x="5079" y="1"/>
                  </a:cubicBez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193923" y="1579448"/>
              <a:ext cx="132193" cy="49710"/>
            </a:xfrm>
            <a:custGeom>
              <a:rect b="b" l="l" r="r" t="t"/>
              <a:pathLst>
                <a:path extrusionOk="0" h="1893" w="5034">
                  <a:moveTo>
                    <a:pt x="2485" y="1"/>
                  </a:moveTo>
                  <a:cubicBezTo>
                    <a:pt x="1910" y="1"/>
                    <a:pt x="1336" y="374"/>
                    <a:pt x="1245" y="1088"/>
                  </a:cubicBezTo>
                  <a:cubicBezTo>
                    <a:pt x="1126" y="1035"/>
                    <a:pt x="1003" y="1011"/>
                    <a:pt x="884" y="1011"/>
                  </a:cubicBezTo>
                  <a:cubicBezTo>
                    <a:pt x="419" y="1011"/>
                    <a:pt x="1" y="1382"/>
                    <a:pt x="1" y="1892"/>
                  </a:cubicBezTo>
                  <a:lnTo>
                    <a:pt x="5025" y="1892"/>
                  </a:lnTo>
                  <a:cubicBezTo>
                    <a:pt x="5033" y="1312"/>
                    <a:pt x="4560" y="878"/>
                    <a:pt x="4022" y="878"/>
                  </a:cubicBezTo>
                  <a:cubicBezTo>
                    <a:pt x="3911" y="878"/>
                    <a:pt x="3798" y="896"/>
                    <a:pt x="3686" y="935"/>
                  </a:cubicBezTo>
                  <a:cubicBezTo>
                    <a:pt x="3522" y="304"/>
                    <a:pt x="3004" y="1"/>
                    <a:pt x="2485" y="1"/>
                  </a:cubicBezTo>
                  <a:close/>
                </a:path>
              </a:pathLst>
            </a:custGeom>
            <a:solidFill>
              <a:srgbClr val="9BA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12357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097418" y="1679551"/>
              <a:ext cx="15362" cy="13183"/>
            </a:xfrm>
            <a:custGeom>
              <a:rect b="b" l="l" r="r" t="t"/>
              <a:pathLst>
                <a:path extrusionOk="0" h="502" w="585">
                  <a:moveTo>
                    <a:pt x="331" y="1"/>
                  </a:moveTo>
                  <a:cubicBezTo>
                    <a:pt x="272" y="1"/>
                    <a:pt x="212" y="22"/>
                    <a:pt x="164" y="71"/>
                  </a:cubicBezTo>
                  <a:cubicBezTo>
                    <a:pt x="1" y="233"/>
                    <a:pt x="116" y="501"/>
                    <a:pt x="336" y="501"/>
                  </a:cubicBezTo>
                  <a:cubicBezTo>
                    <a:pt x="480" y="501"/>
                    <a:pt x="585" y="387"/>
                    <a:pt x="585" y="253"/>
                  </a:cubicBezTo>
                  <a:cubicBezTo>
                    <a:pt x="585" y="102"/>
                    <a:pt x="459" y="1"/>
                    <a:pt x="331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071053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35" y="501"/>
                  </a:cubicBezTo>
                  <a:cubicBezTo>
                    <a:pt x="479" y="501"/>
                    <a:pt x="593" y="387"/>
                    <a:pt x="593" y="253"/>
                  </a:cubicBezTo>
                  <a:cubicBezTo>
                    <a:pt x="593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044661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2" y="1"/>
                    <a:pt x="211" y="22"/>
                    <a:pt x="163" y="71"/>
                  </a:cubicBezTo>
                  <a:cubicBezTo>
                    <a:pt x="0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235650" y="1679551"/>
              <a:ext cx="15598" cy="13183"/>
            </a:xfrm>
            <a:custGeom>
              <a:rect b="b" l="l" r="r" t="t"/>
              <a:pathLst>
                <a:path extrusionOk="0" h="502" w="594">
                  <a:moveTo>
                    <a:pt x="333" y="1"/>
                  </a:moveTo>
                  <a:cubicBezTo>
                    <a:pt x="273" y="1"/>
                    <a:pt x="212" y="22"/>
                    <a:pt x="163" y="71"/>
                  </a:cubicBezTo>
                  <a:cubicBezTo>
                    <a:pt x="1" y="233"/>
                    <a:pt x="115" y="501"/>
                    <a:pt x="345" y="501"/>
                  </a:cubicBezTo>
                  <a:cubicBezTo>
                    <a:pt x="479" y="501"/>
                    <a:pt x="594" y="387"/>
                    <a:pt x="594" y="253"/>
                  </a:cubicBezTo>
                  <a:cubicBezTo>
                    <a:pt x="594" y="102"/>
                    <a:pt x="464" y="1"/>
                    <a:pt x="333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249227" y="1579396"/>
              <a:ext cx="76889" cy="49763"/>
            </a:xfrm>
            <a:custGeom>
              <a:rect b="b" l="l" r="r" t="t"/>
              <a:pathLst>
                <a:path extrusionOk="0" h="1895" w="2928">
                  <a:moveTo>
                    <a:pt x="369" y="1"/>
                  </a:moveTo>
                  <a:cubicBezTo>
                    <a:pt x="247" y="1"/>
                    <a:pt x="123" y="19"/>
                    <a:pt x="0" y="57"/>
                  </a:cubicBezTo>
                  <a:cubicBezTo>
                    <a:pt x="402" y="191"/>
                    <a:pt x="718" y="526"/>
                    <a:pt x="833" y="937"/>
                  </a:cubicBezTo>
                  <a:cubicBezTo>
                    <a:pt x="944" y="898"/>
                    <a:pt x="1056" y="880"/>
                    <a:pt x="1165" y="880"/>
                  </a:cubicBezTo>
                  <a:cubicBezTo>
                    <a:pt x="1698" y="880"/>
                    <a:pt x="2173" y="1314"/>
                    <a:pt x="2173" y="1894"/>
                  </a:cubicBezTo>
                  <a:lnTo>
                    <a:pt x="2919" y="1894"/>
                  </a:lnTo>
                  <a:cubicBezTo>
                    <a:pt x="2927" y="1314"/>
                    <a:pt x="2454" y="880"/>
                    <a:pt x="1916" y="880"/>
                  </a:cubicBezTo>
                  <a:cubicBezTo>
                    <a:pt x="1805" y="880"/>
                    <a:pt x="1692" y="898"/>
                    <a:pt x="1580" y="937"/>
                  </a:cubicBezTo>
                  <a:cubicBezTo>
                    <a:pt x="1431" y="372"/>
                    <a:pt x="922" y="1"/>
                    <a:pt x="36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083867" y="1686431"/>
              <a:ext cx="133716" cy="104567"/>
            </a:xfrm>
            <a:custGeom>
              <a:rect b="b" l="l" r="r" t="t"/>
              <a:pathLst>
                <a:path extrusionOk="0" h="3982" w="5092">
                  <a:moveTo>
                    <a:pt x="4249" y="0"/>
                  </a:moveTo>
                  <a:cubicBezTo>
                    <a:pt x="4316" y="0"/>
                    <a:pt x="4355" y="77"/>
                    <a:pt x="4297" y="125"/>
                  </a:cubicBezTo>
                  <a:lnTo>
                    <a:pt x="661" y="3570"/>
                  </a:lnTo>
                  <a:cubicBezTo>
                    <a:pt x="469" y="3742"/>
                    <a:pt x="249" y="3867"/>
                    <a:pt x="0" y="3934"/>
                  </a:cubicBezTo>
                  <a:cubicBezTo>
                    <a:pt x="19" y="3962"/>
                    <a:pt x="58" y="3981"/>
                    <a:pt x="96" y="3981"/>
                  </a:cubicBezTo>
                  <a:lnTo>
                    <a:pt x="373" y="3981"/>
                  </a:lnTo>
                  <a:cubicBezTo>
                    <a:pt x="766" y="3981"/>
                    <a:pt x="1129" y="3828"/>
                    <a:pt x="1417" y="3570"/>
                  </a:cubicBezTo>
                  <a:lnTo>
                    <a:pt x="5053" y="125"/>
                  </a:lnTo>
                  <a:cubicBezTo>
                    <a:pt x="5092" y="77"/>
                    <a:pt x="5063" y="0"/>
                    <a:pt x="5005" y="0"/>
                  </a:cubicBezTo>
                  <a:close/>
                </a:path>
              </a:pathLst>
            </a:custGeom>
            <a:solidFill>
              <a:srgbClr val="748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4257525" y="1664819"/>
              <a:ext cx="17620" cy="4280"/>
            </a:xfrm>
            <a:custGeom>
              <a:rect b="b" l="l" r="r" t="t"/>
              <a:pathLst>
                <a:path extrusionOk="0" h="163" w="671">
                  <a:moveTo>
                    <a:pt x="0" y="0"/>
                  </a:moveTo>
                  <a:cubicBezTo>
                    <a:pt x="230" y="0"/>
                    <a:pt x="469" y="58"/>
                    <a:pt x="670" y="163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8C9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4296731" y="1687666"/>
              <a:ext cx="31171" cy="19905"/>
            </a:xfrm>
            <a:custGeom>
              <a:rect b="b" l="l" r="r" t="t"/>
              <a:pathLst>
                <a:path extrusionOk="0" h="758" w="1187">
                  <a:moveTo>
                    <a:pt x="0" y="1"/>
                  </a:moveTo>
                  <a:lnTo>
                    <a:pt x="297" y="298"/>
                  </a:lnTo>
                  <a:cubicBezTo>
                    <a:pt x="383" y="393"/>
                    <a:pt x="440" y="518"/>
                    <a:pt x="431" y="652"/>
                  </a:cubicBezTo>
                  <a:cubicBezTo>
                    <a:pt x="431" y="709"/>
                    <a:pt x="393" y="757"/>
                    <a:pt x="335" y="757"/>
                  </a:cubicBezTo>
                  <a:lnTo>
                    <a:pt x="1091" y="757"/>
                  </a:lnTo>
                  <a:cubicBezTo>
                    <a:pt x="1139" y="757"/>
                    <a:pt x="1187" y="709"/>
                    <a:pt x="1187" y="652"/>
                  </a:cubicBezTo>
                  <a:cubicBezTo>
                    <a:pt x="1187" y="518"/>
                    <a:pt x="1139" y="393"/>
                    <a:pt x="1043" y="298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8C9E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4275355" y="1664819"/>
              <a:ext cx="41254" cy="23135"/>
            </a:xfrm>
            <a:custGeom>
              <a:rect b="b" l="l" r="r" t="t"/>
              <a:pathLst>
                <a:path extrusionOk="0" h="881" w="1571">
                  <a:moveTo>
                    <a:pt x="1" y="0"/>
                  </a:moveTo>
                  <a:lnTo>
                    <a:pt x="1" y="498"/>
                  </a:lnTo>
                  <a:cubicBezTo>
                    <a:pt x="1" y="708"/>
                    <a:pt x="163" y="881"/>
                    <a:pt x="374" y="881"/>
                  </a:cubicBezTo>
                  <a:lnTo>
                    <a:pt x="1570" y="881"/>
                  </a:lnTo>
                  <a:lnTo>
                    <a:pt x="1140" y="440"/>
                  </a:lnTo>
                  <a:cubicBezTo>
                    <a:pt x="853" y="153"/>
                    <a:pt x="470" y="0"/>
                    <a:pt x="77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275119" y="1664819"/>
              <a:ext cx="41491" cy="23135"/>
            </a:xfrm>
            <a:custGeom>
              <a:rect b="b" l="l" r="r" t="t"/>
              <a:pathLst>
                <a:path extrusionOk="0" h="881" w="1580">
                  <a:moveTo>
                    <a:pt x="0" y="0"/>
                  </a:moveTo>
                  <a:lnTo>
                    <a:pt x="0" y="163"/>
                  </a:lnTo>
                  <a:cubicBezTo>
                    <a:pt x="144" y="230"/>
                    <a:pt x="278" y="325"/>
                    <a:pt x="393" y="440"/>
                  </a:cubicBezTo>
                  <a:lnTo>
                    <a:pt x="823" y="881"/>
                  </a:lnTo>
                  <a:lnTo>
                    <a:pt x="1579" y="881"/>
                  </a:lnTo>
                  <a:lnTo>
                    <a:pt x="1139" y="440"/>
                  </a:lnTo>
                  <a:cubicBezTo>
                    <a:pt x="862" y="153"/>
                    <a:pt x="479" y="0"/>
                    <a:pt x="86" y="0"/>
                  </a:cubicBez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41"/>
          <p:cNvGrpSpPr/>
          <p:nvPr/>
        </p:nvGrpSpPr>
        <p:grpSpPr>
          <a:xfrm>
            <a:off x="3606827" y="3665557"/>
            <a:ext cx="531886" cy="482737"/>
            <a:chOff x="2622794" y="1990868"/>
            <a:chExt cx="389090" cy="296230"/>
          </a:xfrm>
        </p:grpSpPr>
        <p:sp>
          <p:nvSpPr>
            <p:cNvPr id="479" name="Google Shape;479;p4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A1B4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41"/>
          <p:cNvGrpSpPr/>
          <p:nvPr/>
        </p:nvGrpSpPr>
        <p:grpSpPr>
          <a:xfrm>
            <a:off x="7804221" y="3692209"/>
            <a:ext cx="586981" cy="482735"/>
            <a:chOff x="6179074" y="3368726"/>
            <a:chExt cx="394609" cy="328749"/>
          </a:xfrm>
        </p:grpSpPr>
        <p:sp>
          <p:nvSpPr>
            <p:cNvPr id="489" name="Google Shape;489;p41"/>
            <p:cNvSpPr/>
            <p:nvPr/>
          </p:nvSpPr>
          <p:spPr>
            <a:xfrm>
              <a:off x="6363052" y="3421508"/>
              <a:ext cx="26418" cy="26155"/>
            </a:xfrm>
            <a:custGeom>
              <a:rect b="b" l="l" r="r" t="t"/>
              <a:pathLst>
                <a:path extrusionOk="0" h="996" w="1006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6361791" y="3421508"/>
              <a:ext cx="28912" cy="19695"/>
            </a:xfrm>
            <a:custGeom>
              <a:rect b="b" l="l" r="r" t="t"/>
              <a:pathLst>
                <a:path extrusionOk="0" h="750" w="1101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72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6336660" y="3442096"/>
              <a:ext cx="79174" cy="97556"/>
            </a:xfrm>
            <a:custGeom>
              <a:rect b="b" l="l" r="r" t="t"/>
              <a:pathLst>
                <a:path extrusionOk="0" h="3715" w="3015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603" y="212"/>
                    <a:pt x="1523" y="212"/>
                  </a:cubicBezTo>
                  <a:cubicBezTo>
                    <a:pt x="1516" y="212"/>
                    <a:pt x="1512" y="211"/>
                    <a:pt x="1512" y="211"/>
                  </a:cubicBezTo>
                  <a:cubicBezTo>
                    <a:pt x="1512" y="211"/>
                    <a:pt x="1509" y="212"/>
                    <a:pt x="1502" y="212"/>
                  </a:cubicBezTo>
                  <a:cubicBezTo>
                    <a:pt x="1420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6349974" y="3539862"/>
              <a:ext cx="52546" cy="111605"/>
            </a:xfrm>
            <a:custGeom>
              <a:rect b="b" l="l" r="r" t="t"/>
              <a:pathLst>
                <a:path extrusionOk="0" h="4250" w="2001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6336897" y="3452915"/>
              <a:ext cx="13104" cy="86973"/>
            </a:xfrm>
            <a:custGeom>
              <a:rect b="b" l="l" r="r" t="t"/>
              <a:pathLst>
                <a:path extrusionOk="0" h="3312" w="499">
                  <a:moveTo>
                    <a:pt x="77" y="0"/>
                  </a:moveTo>
                  <a:cubicBezTo>
                    <a:pt x="2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5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22" y="268"/>
                    <a:pt x="298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6402494" y="3452915"/>
              <a:ext cx="13340" cy="86973"/>
            </a:xfrm>
            <a:custGeom>
              <a:rect b="b" l="l" r="r" t="t"/>
              <a:pathLst>
                <a:path extrusionOk="0" h="3312" w="508">
                  <a:moveTo>
                    <a:pt x="431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45" y="2795"/>
                    <a:pt x="508" y="2269"/>
                    <a:pt x="508" y="1723"/>
                  </a:cubicBezTo>
                  <a:lnTo>
                    <a:pt x="508" y="268"/>
                  </a:lnTo>
                  <a:cubicBezTo>
                    <a:pt x="508" y="17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6356014" y="3434691"/>
              <a:ext cx="40493" cy="105198"/>
            </a:xfrm>
            <a:custGeom>
              <a:rect b="b" l="l" r="r" t="t"/>
              <a:pathLst>
                <a:path extrusionOk="0" h="4006" w="1542">
                  <a:moveTo>
                    <a:pt x="254" y="1"/>
                  </a:moveTo>
                  <a:cubicBezTo>
                    <a:pt x="242" y="1"/>
                    <a:pt x="230" y="5"/>
                    <a:pt x="220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599"/>
                  </a:lnTo>
                  <a:lnTo>
                    <a:pt x="1043" y="723"/>
                  </a:lnTo>
                  <a:cubicBezTo>
                    <a:pt x="1063" y="739"/>
                    <a:pt x="1088" y="747"/>
                    <a:pt x="1113" y="747"/>
                  </a:cubicBezTo>
                  <a:cubicBezTo>
                    <a:pt x="1149" y="747"/>
                    <a:pt x="1184" y="732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1"/>
                    <a:pt x="1297" y="1"/>
                  </a:cubicBezTo>
                  <a:cubicBezTo>
                    <a:pt x="1285" y="1"/>
                    <a:pt x="1273" y="5"/>
                    <a:pt x="1264" y="1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6373109" y="3552913"/>
              <a:ext cx="6775" cy="98554"/>
            </a:xfrm>
            <a:custGeom>
              <a:rect b="b" l="l" r="r" t="t"/>
              <a:pathLst>
                <a:path extrusionOk="0" h="3753" w="258">
                  <a:moveTo>
                    <a:pt x="139" y="0"/>
                  </a:moveTo>
                  <a:cubicBezTo>
                    <a:pt x="134" y="0"/>
                    <a:pt x="129" y="1"/>
                    <a:pt x="124" y="1"/>
                  </a:cubicBezTo>
                  <a:cubicBezTo>
                    <a:pt x="57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58" y="55"/>
                    <a:pt x="201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6349974" y="3368726"/>
              <a:ext cx="52546" cy="59321"/>
            </a:xfrm>
            <a:custGeom>
              <a:rect b="b" l="l" r="r" t="t"/>
              <a:pathLst>
                <a:path extrusionOk="0" h="2259" w="2001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6349974" y="3368726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lnTo>
                    <a:pt x="10" y="1254"/>
                  </a:lnTo>
                  <a:cubicBezTo>
                    <a:pt x="2" y="1828"/>
                    <a:pt x="478" y="2257"/>
                    <a:pt x="1005" y="2257"/>
                  </a:cubicBezTo>
                  <a:cubicBezTo>
                    <a:pt x="1129" y="2257"/>
                    <a:pt x="1255" y="2233"/>
                    <a:pt x="1379" y="2182"/>
                  </a:cubicBezTo>
                  <a:cubicBezTo>
                    <a:pt x="1005" y="2029"/>
                    <a:pt x="757" y="1666"/>
                    <a:pt x="757" y="1254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6349974" y="3368726"/>
              <a:ext cx="52546" cy="26418"/>
            </a:xfrm>
            <a:custGeom>
              <a:rect b="b" l="l" r="r" t="t"/>
              <a:pathLst>
                <a:path extrusionOk="0" h="1006" w="2001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6349974" y="3368726"/>
              <a:ext cx="36213" cy="24159"/>
            </a:xfrm>
            <a:custGeom>
              <a:rect b="b" l="l" r="r" t="t"/>
              <a:pathLst>
                <a:path extrusionOk="0" h="920" w="1379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6468354" y="3421508"/>
              <a:ext cx="26418" cy="26155"/>
            </a:xfrm>
            <a:custGeom>
              <a:rect b="b" l="l" r="r" t="t"/>
              <a:pathLst>
                <a:path extrusionOk="0" h="996" w="1006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467094" y="3421508"/>
              <a:ext cx="28912" cy="19695"/>
            </a:xfrm>
            <a:custGeom>
              <a:rect b="b" l="l" r="r" t="t"/>
              <a:pathLst>
                <a:path extrusionOk="0" h="750" w="1101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63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6441963" y="3442096"/>
              <a:ext cx="78938" cy="97556"/>
            </a:xfrm>
            <a:custGeom>
              <a:rect b="b" l="l" r="r" t="t"/>
              <a:pathLst>
                <a:path extrusionOk="0" h="3715" w="3006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0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595" y="212"/>
                    <a:pt x="1514" y="212"/>
                  </a:cubicBezTo>
                  <a:cubicBezTo>
                    <a:pt x="1507" y="212"/>
                    <a:pt x="1503" y="211"/>
                    <a:pt x="1503" y="211"/>
                  </a:cubicBezTo>
                  <a:cubicBezTo>
                    <a:pt x="1503" y="211"/>
                    <a:pt x="1499" y="212"/>
                    <a:pt x="1492" y="212"/>
                  </a:cubicBezTo>
                  <a:cubicBezTo>
                    <a:pt x="1412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6455277" y="3539862"/>
              <a:ext cx="52546" cy="111605"/>
            </a:xfrm>
            <a:custGeom>
              <a:rect b="b" l="l" r="r" t="t"/>
              <a:pathLst>
                <a:path extrusionOk="0" h="4250" w="2001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6441963" y="3452915"/>
              <a:ext cx="13340" cy="86973"/>
            </a:xfrm>
            <a:custGeom>
              <a:rect b="b" l="l" r="r" t="t"/>
              <a:pathLst>
                <a:path extrusionOk="0" h="3312" w="508">
                  <a:moveTo>
                    <a:pt x="77" y="0"/>
                  </a:moveTo>
                  <a:cubicBezTo>
                    <a:pt x="29" y="77"/>
                    <a:pt x="0" y="173"/>
                    <a:pt x="0" y="268"/>
                  </a:cubicBezTo>
                  <a:lnTo>
                    <a:pt x="0" y="1723"/>
                  </a:lnTo>
                  <a:cubicBezTo>
                    <a:pt x="0" y="2269"/>
                    <a:pt x="163" y="2795"/>
                    <a:pt x="469" y="3245"/>
                  </a:cubicBezTo>
                  <a:lnTo>
                    <a:pt x="508" y="3312"/>
                  </a:lnTo>
                  <a:lnTo>
                    <a:pt x="508" y="575"/>
                  </a:lnTo>
                  <a:cubicBezTo>
                    <a:pt x="508" y="412"/>
                    <a:pt x="431" y="268"/>
                    <a:pt x="307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6507797" y="3452915"/>
              <a:ext cx="13104" cy="86973"/>
            </a:xfrm>
            <a:custGeom>
              <a:rect b="b" l="l" r="r" t="t"/>
              <a:pathLst>
                <a:path extrusionOk="0" h="3312" w="499">
                  <a:moveTo>
                    <a:pt x="422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36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70" y="77"/>
                    <a:pt x="422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6461317" y="3434691"/>
              <a:ext cx="40493" cy="105198"/>
            </a:xfrm>
            <a:custGeom>
              <a:rect b="b" l="l" r="r" t="t"/>
              <a:pathLst>
                <a:path extrusionOk="0" h="4006" w="1542">
                  <a:moveTo>
                    <a:pt x="244" y="1"/>
                  </a:moveTo>
                  <a:cubicBezTo>
                    <a:pt x="232" y="1"/>
                    <a:pt x="220" y="5"/>
                    <a:pt x="211" y="15"/>
                  </a:cubicBezTo>
                  <a:lnTo>
                    <a:pt x="0" y="283"/>
                  </a:lnTo>
                  <a:lnTo>
                    <a:pt x="335" y="704"/>
                  </a:lnTo>
                  <a:cubicBezTo>
                    <a:pt x="357" y="732"/>
                    <a:pt x="393" y="747"/>
                    <a:pt x="428" y="747"/>
                  </a:cubicBezTo>
                  <a:cubicBezTo>
                    <a:pt x="453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599"/>
                  </a:lnTo>
                  <a:lnTo>
                    <a:pt x="1043" y="723"/>
                  </a:lnTo>
                  <a:cubicBezTo>
                    <a:pt x="1063" y="739"/>
                    <a:pt x="1087" y="747"/>
                    <a:pt x="1110" y="747"/>
                  </a:cubicBezTo>
                  <a:cubicBezTo>
                    <a:pt x="1142" y="747"/>
                    <a:pt x="1174" y="732"/>
                    <a:pt x="1197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1"/>
                    <a:pt x="1287" y="1"/>
                  </a:cubicBezTo>
                  <a:cubicBezTo>
                    <a:pt x="1275" y="1"/>
                    <a:pt x="1264" y="5"/>
                    <a:pt x="1254" y="1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5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6478412" y="3552913"/>
              <a:ext cx="6539" cy="98554"/>
            </a:xfrm>
            <a:custGeom>
              <a:rect b="b" l="l" r="r" t="t"/>
              <a:pathLst>
                <a:path extrusionOk="0" h="3753" w="249">
                  <a:moveTo>
                    <a:pt x="131" y="0"/>
                  </a:moveTo>
                  <a:cubicBezTo>
                    <a:pt x="126" y="0"/>
                    <a:pt x="120" y="1"/>
                    <a:pt x="115" y="1"/>
                  </a:cubicBezTo>
                  <a:cubicBezTo>
                    <a:pt x="48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1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6455277" y="3368726"/>
              <a:ext cx="52546" cy="59321"/>
            </a:xfrm>
            <a:custGeom>
              <a:rect b="b" l="l" r="r" t="t"/>
              <a:pathLst>
                <a:path extrusionOk="0" h="2259" w="2001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41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6455277" y="3368726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1" y="2257"/>
                    <a:pt x="1001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6455277" y="3368726"/>
              <a:ext cx="52546" cy="26418"/>
            </a:xfrm>
            <a:custGeom>
              <a:rect b="b" l="l" r="r" t="t"/>
              <a:pathLst>
                <a:path extrusionOk="0" h="1006" w="2001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6455277" y="3368726"/>
              <a:ext cx="36213" cy="24159"/>
            </a:xfrm>
            <a:custGeom>
              <a:rect b="b" l="l" r="r" t="t"/>
              <a:pathLst>
                <a:path extrusionOk="0" h="920" w="1379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6257985" y="3421508"/>
              <a:ext cx="26181" cy="26155"/>
            </a:xfrm>
            <a:custGeom>
              <a:rect b="b" l="l" r="r" t="t"/>
              <a:pathLst>
                <a:path extrusionOk="0" h="996" w="997">
                  <a:moveTo>
                    <a:pt x="1" y="0"/>
                  </a:moveTo>
                  <a:lnTo>
                    <a:pt x="1" y="995"/>
                  </a:lnTo>
                  <a:lnTo>
                    <a:pt x="996" y="99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6256725" y="3421508"/>
              <a:ext cx="28676" cy="19695"/>
            </a:xfrm>
            <a:custGeom>
              <a:rect b="b" l="l" r="r" t="t"/>
              <a:pathLst>
                <a:path extrusionOk="0" h="750" w="1092">
                  <a:moveTo>
                    <a:pt x="49" y="0"/>
                  </a:moveTo>
                  <a:lnTo>
                    <a:pt x="49" y="498"/>
                  </a:lnTo>
                  <a:cubicBezTo>
                    <a:pt x="49" y="546"/>
                    <a:pt x="30" y="603"/>
                    <a:pt x="1" y="641"/>
                  </a:cubicBezTo>
                  <a:cubicBezTo>
                    <a:pt x="173" y="713"/>
                    <a:pt x="360" y="749"/>
                    <a:pt x="547" y="749"/>
                  </a:cubicBezTo>
                  <a:cubicBezTo>
                    <a:pt x="733" y="749"/>
                    <a:pt x="920" y="713"/>
                    <a:pt x="1092" y="641"/>
                  </a:cubicBezTo>
                  <a:cubicBezTo>
                    <a:pt x="1063" y="603"/>
                    <a:pt x="1044" y="546"/>
                    <a:pt x="1044" y="498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6231594" y="3442096"/>
              <a:ext cx="78964" cy="97556"/>
            </a:xfrm>
            <a:custGeom>
              <a:rect b="b" l="l" r="r" t="t"/>
              <a:pathLst>
                <a:path extrusionOk="0" h="3715" w="3007">
                  <a:moveTo>
                    <a:pt x="738" y="1"/>
                  </a:moveTo>
                  <a:lnTo>
                    <a:pt x="279" y="231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81"/>
                    <a:pt x="164" y="3207"/>
                    <a:pt x="460" y="3657"/>
                  </a:cubicBezTo>
                  <a:lnTo>
                    <a:pt x="499" y="3714"/>
                  </a:lnTo>
                  <a:lnTo>
                    <a:pt x="2508" y="3714"/>
                  </a:lnTo>
                  <a:lnTo>
                    <a:pt x="2537" y="3657"/>
                  </a:lnTo>
                  <a:cubicBezTo>
                    <a:pt x="2843" y="3207"/>
                    <a:pt x="3006" y="268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1" y="317"/>
                    <a:pt x="2729" y="231"/>
                  </a:cubicBezTo>
                  <a:lnTo>
                    <a:pt x="2269" y="1"/>
                  </a:lnTo>
                  <a:cubicBezTo>
                    <a:pt x="2102" y="203"/>
                    <a:pt x="1594" y="212"/>
                    <a:pt x="1514" y="212"/>
                  </a:cubicBezTo>
                  <a:cubicBezTo>
                    <a:pt x="1507" y="212"/>
                    <a:pt x="1504" y="211"/>
                    <a:pt x="1504" y="211"/>
                  </a:cubicBezTo>
                  <a:cubicBezTo>
                    <a:pt x="1504" y="211"/>
                    <a:pt x="1500" y="212"/>
                    <a:pt x="1493" y="212"/>
                  </a:cubicBezTo>
                  <a:cubicBezTo>
                    <a:pt x="1413" y="212"/>
                    <a:pt x="905" y="203"/>
                    <a:pt x="738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6244672" y="3539862"/>
              <a:ext cx="52809" cy="111605"/>
            </a:xfrm>
            <a:custGeom>
              <a:rect b="b" l="l" r="r" t="t"/>
              <a:pathLst>
                <a:path extrusionOk="0" h="4250" w="2011">
                  <a:moveTo>
                    <a:pt x="1" y="1"/>
                  </a:moveTo>
                  <a:lnTo>
                    <a:pt x="1" y="4250"/>
                  </a:lnTo>
                  <a:lnTo>
                    <a:pt x="2010" y="4250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6231594" y="3452915"/>
              <a:ext cx="13104" cy="86973"/>
            </a:xfrm>
            <a:custGeom>
              <a:rect b="b" l="l" r="r" t="t"/>
              <a:pathLst>
                <a:path extrusionOk="0" h="3312" w="499">
                  <a:moveTo>
                    <a:pt x="78" y="0"/>
                  </a:moveTo>
                  <a:cubicBezTo>
                    <a:pt x="3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6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32" y="268"/>
                    <a:pt x="307" y="17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6297454" y="3452915"/>
              <a:ext cx="13104" cy="86973"/>
            </a:xfrm>
            <a:custGeom>
              <a:rect b="b" l="l" r="r" t="t"/>
              <a:pathLst>
                <a:path extrusionOk="0" h="3312" w="499">
                  <a:moveTo>
                    <a:pt x="421" y="0"/>
                  </a:moveTo>
                  <a:lnTo>
                    <a:pt x="201" y="173"/>
                  </a:lnTo>
                  <a:cubicBezTo>
                    <a:pt x="67" y="268"/>
                    <a:pt x="0" y="412"/>
                    <a:pt x="0" y="575"/>
                  </a:cubicBezTo>
                  <a:lnTo>
                    <a:pt x="0" y="3312"/>
                  </a:lnTo>
                  <a:lnTo>
                    <a:pt x="39" y="3245"/>
                  </a:lnTo>
                  <a:cubicBezTo>
                    <a:pt x="335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69" y="77"/>
                    <a:pt x="421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6250948" y="3434691"/>
              <a:ext cx="40257" cy="105198"/>
            </a:xfrm>
            <a:custGeom>
              <a:rect b="b" l="l" r="r" t="t"/>
              <a:pathLst>
                <a:path extrusionOk="0" h="4006" w="1533">
                  <a:moveTo>
                    <a:pt x="245" y="1"/>
                  </a:moveTo>
                  <a:cubicBezTo>
                    <a:pt x="233" y="1"/>
                    <a:pt x="221" y="5"/>
                    <a:pt x="211" y="15"/>
                  </a:cubicBezTo>
                  <a:lnTo>
                    <a:pt x="1" y="283"/>
                  </a:lnTo>
                  <a:lnTo>
                    <a:pt x="336" y="704"/>
                  </a:lnTo>
                  <a:cubicBezTo>
                    <a:pt x="358" y="732"/>
                    <a:pt x="393" y="747"/>
                    <a:pt x="428" y="747"/>
                  </a:cubicBezTo>
                  <a:cubicBezTo>
                    <a:pt x="454" y="747"/>
                    <a:pt x="479" y="739"/>
                    <a:pt x="499" y="723"/>
                  </a:cubicBezTo>
                  <a:lnTo>
                    <a:pt x="642" y="599"/>
                  </a:lnTo>
                  <a:lnTo>
                    <a:pt x="642" y="4006"/>
                  </a:lnTo>
                  <a:lnTo>
                    <a:pt x="891" y="4006"/>
                  </a:lnTo>
                  <a:lnTo>
                    <a:pt x="891" y="599"/>
                  </a:lnTo>
                  <a:lnTo>
                    <a:pt x="1044" y="723"/>
                  </a:lnTo>
                  <a:cubicBezTo>
                    <a:pt x="1064" y="739"/>
                    <a:pt x="1087" y="747"/>
                    <a:pt x="1110" y="747"/>
                  </a:cubicBezTo>
                  <a:cubicBezTo>
                    <a:pt x="1143" y="747"/>
                    <a:pt x="1175" y="732"/>
                    <a:pt x="1197" y="704"/>
                  </a:cubicBezTo>
                  <a:lnTo>
                    <a:pt x="1532" y="283"/>
                  </a:lnTo>
                  <a:lnTo>
                    <a:pt x="1322" y="15"/>
                  </a:lnTo>
                  <a:cubicBezTo>
                    <a:pt x="1312" y="5"/>
                    <a:pt x="1300" y="1"/>
                    <a:pt x="1288" y="1"/>
                  </a:cubicBezTo>
                  <a:cubicBezTo>
                    <a:pt x="1276" y="1"/>
                    <a:pt x="1264" y="5"/>
                    <a:pt x="1255" y="15"/>
                  </a:cubicBezTo>
                  <a:lnTo>
                    <a:pt x="767" y="503"/>
                  </a:lnTo>
                  <a:lnTo>
                    <a:pt x="278" y="15"/>
                  </a:lnTo>
                  <a:cubicBezTo>
                    <a:pt x="269" y="5"/>
                    <a:pt x="257" y="1"/>
                    <a:pt x="245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6268043" y="3552913"/>
              <a:ext cx="6565" cy="98554"/>
            </a:xfrm>
            <a:custGeom>
              <a:rect b="b" l="l" r="r" t="t"/>
              <a:pathLst>
                <a:path extrusionOk="0" h="3753" w="250">
                  <a:moveTo>
                    <a:pt x="132" y="0"/>
                  </a:moveTo>
                  <a:cubicBezTo>
                    <a:pt x="127" y="0"/>
                    <a:pt x="121" y="1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6244672" y="3368726"/>
              <a:ext cx="52809" cy="59321"/>
            </a:xfrm>
            <a:custGeom>
              <a:rect b="b" l="l" r="r" t="t"/>
              <a:pathLst>
                <a:path extrusionOk="0" h="2259" w="2011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6" y="2259"/>
                  </a:cubicBezTo>
                  <a:cubicBezTo>
                    <a:pt x="1561" y="2259"/>
                    <a:pt x="2010" y="1809"/>
                    <a:pt x="2010" y="1254"/>
                  </a:cubicBezTo>
                  <a:lnTo>
                    <a:pt x="2010" y="756"/>
                  </a:lnTo>
                  <a:cubicBezTo>
                    <a:pt x="2010" y="335"/>
                    <a:pt x="1675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6244934" y="3368726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6244672" y="3368726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0" y="1005"/>
                  </a:cubicBezTo>
                  <a:lnTo>
                    <a:pt x="2010" y="756"/>
                  </a:lnTo>
                  <a:cubicBezTo>
                    <a:pt x="2010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6244934" y="3368726"/>
              <a:ext cx="35950" cy="24159"/>
            </a:xfrm>
            <a:custGeom>
              <a:rect b="b" l="l" r="r" t="t"/>
              <a:pathLst>
                <a:path extrusionOk="0" h="920" w="1369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4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6205229" y="3533087"/>
              <a:ext cx="26391" cy="26418"/>
            </a:xfrm>
            <a:custGeom>
              <a:rect b="b" l="l" r="r" t="t"/>
              <a:pathLst>
                <a:path extrusionOk="0" h="1006" w="1005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6203969" y="3533087"/>
              <a:ext cx="28912" cy="19931"/>
            </a:xfrm>
            <a:custGeom>
              <a:rect b="b" l="l" r="r" t="t"/>
              <a:pathLst>
                <a:path extrusionOk="0" h="759" w="1101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39" y="603"/>
                    <a:pt x="0" y="651"/>
                  </a:cubicBezTo>
                  <a:cubicBezTo>
                    <a:pt x="177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6179074" y="3553938"/>
              <a:ext cx="78938" cy="97530"/>
            </a:xfrm>
            <a:custGeom>
              <a:rect b="b" l="l" r="r" t="t"/>
              <a:pathLst>
                <a:path extrusionOk="0" h="3714" w="3006">
                  <a:moveTo>
                    <a:pt x="728" y="1"/>
                  </a:moveTo>
                  <a:lnTo>
                    <a:pt x="278" y="230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71"/>
                    <a:pt x="154" y="3207"/>
                    <a:pt x="460" y="3657"/>
                  </a:cubicBezTo>
                  <a:lnTo>
                    <a:pt x="498" y="3714"/>
                  </a:lnTo>
                  <a:lnTo>
                    <a:pt x="2499" y="3714"/>
                  </a:lnTo>
                  <a:lnTo>
                    <a:pt x="2537" y="3657"/>
                  </a:lnTo>
                  <a:cubicBezTo>
                    <a:pt x="2843" y="3207"/>
                    <a:pt x="3006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891" y="317"/>
                    <a:pt x="2728" y="230"/>
                  </a:cubicBezTo>
                  <a:lnTo>
                    <a:pt x="2269" y="1"/>
                  </a:lnTo>
                  <a:cubicBezTo>
                    <a:pt x="2102" y="203"/>
                    <a:pt x="1594" y="211"/>
                    <a:pt x="1514" y="211"/>
                  </a:cubicBezTo>
                  <a:cubicBezTo>
                    <a:pt x="1507" y="211"/>
                    <a:pt x="1503" y="211"/>
                    <a:pt x="1503" y="211"/>
                  </a:cubicBezTo>
                  <a:cubicBezTo>
                    <a:pt x="1503" y="211"/>
                    <a:pt x="1500" y="211"/>
                    <a:pt x="1493" y="211"/>
                  </a:cubicBezTo>
                  <a:cubicBezTo>
                    <a:pt x="1412" y="211"/>
                    <a:pt x="904" y="203"/>
                    <a:pt x="7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192152" y="3651441"/>
              <a:ext cx="52546" cy="46034"/>
            </a:xfrm>
            <a:custGeom>
              <a:rect b="b" l="l" r="r" t="t"/>
              <a:pathLst>
                <a:path extrusionOk="0" h="1753" w="2001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15" y="1752"/>
                    <a:pt x="249" y="1752"/>
                  </a:cubicBezTo>
                  <a:lnTo>
                    <a:pt x="1752" y="1752"/>
                  </a:lnTo>
                  <a:cubicBezTo>
                    <a:pt x="1895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6179074" y="3564757"/>
              <a:ext cx="13104" cy="86711"/>
            </a:xfrm>
            <a:custGeom>
              <a:rect b="b" l="l" r="r" t="t"/>
              <a:pathLst>
                <a:path extrusionOk="0" h="3302" w="499">
                  <a:moveTo>
                    <a:pt x="77" y="0"/>
                  </a:moveTo>
                  <a:cubicBezTo>
                    <a:pt x="20" y="77"/>
                    <a:pt x="1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54" y="2795"/>
                    <a:pt x="460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22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6244672" y="3564757"/>
              <a:ext cx="13340" cy="86711"/>
            </a:xfrm>
            <a:custGeom>
              <a:rect b="b" l="l" r="r" t="t"/>
              <a:pathLst>
                <a:path extrusionOk="0" h="3302" w="508">
                  <a:moveTo>
                    <a:pt x="431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508" y="2259"/>
                    <a:pt x="508" y="1713"/>
                  </a:cubicBezTo>
                  <a:lnTo>
                    <a:pt x="508" y="259"/>
                  </a:lnTo>
                  <a:cubicBezTo>
                    <a:pt x="508" y="16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6198191" y="3546270"/>
              <a:ext cx="40467" cy="105198"/>
            </a:xfrm>
            <a:custGeom>
              <a:rect b="b" l="l" r="r" t="t"/>
              <a:pathLst>
                <a:path extrusionOk="0" h="4006" w="1541">
                  <a:moveTo>
                    <a:pt x="250" y="1"/>
                  </a:moveTo>
                  <a:cubicBezTo>
                    <a:pt x="237" y="1"/>
                    <a:pt x="225" y="6"/>
                    <a:pt x="220" y="15"/>
                  </a:cubicBezTo>
                  <a:lnTo>
                    <a:pt x="0" y="293"/>
                  </a:lnTo>
                  <a:lnTo>
                    <a:pt x="345" y="714"/>
                  </a:lnTo>
                  <a:cubicBezTo>
                    <a:pt x="365" y="739"/>
                    <a:pt x="393" y="751"/>
                    <a:pt x="422" y="751"/>
                  </a:cubicBezTo>
                  <a:cubicBezTo>
                    <a:pt x="448" y="751"/>
                    <a:pt x="475" y="741"/>
                    <a:pt x="498" y="723"/>
                  </a:cubicBezTo>
                  <a:lnTo>
                    <a:pt x="651" y="60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609"/>
                  </a:lnTo>
                  <a:lnTo>
                    <a:pt x="1043" y="723"/>
                  </a:lnTo>
                  <a:cubicBezTo>
                    <a:pt x="1065" y="745"/>
                    <a:pt x="1090" y="755"/>
                    <a:pt x="1116" y="755"/>
                  </a:cubicBezTo>
                  <a:cubicBezTo>
                    <a:pt x="1148" y="755"/>
                    <a:pt x="1180" y="740"/>
                    <a:pt x="1206" y="714"/>
                  </a:cubicBezTo>
                  <a:lnTo>
                    <a:pt x="1541" y="293"/>
                  </a:lnTo>
                  <a:lnTo>
                    <a:pt x="1330" y="25"/>
                  </a:lnTo>
                  <a:cubicBezTo>
                    <a:pt x="1321" y="15"/>
                    <a:pt x="1309" y="10"/>
                    <a:pt x="1297" y="10"/>
                  </a:cubicBezTo>
                  <a:cubicBezTo>
                    <a:pt x="1285" y="10"/>
                    <a:pt x="1273" y="15"/>
                    <a:pt x="1263" y="2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6"/>
                    <a:pt x="263" y="1"/>
                    <a:pt x="250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6215260" y="3664755"/>
              <a:ext cx="6565" cy="32720"/>
            </a:xfrm>
            <a:custGeom>
              <a:rect b="b" l="l" r="r" t="t"/>
              <a:pathLst>
                <a:path extrusionOk="0" h="1246" w="250">
                  <a:moveTo>
                    <a:pt x="140" y="0"/>
                  </a:moveTo>
                  <a:cubicBezTo>
                    <a:pt x="135" y="0"/>
                    <a:pt x="130" y="0"/>
                    <a:pt x="125" y="1"/>
                  </a:cubicBezTo>
                  <a:cubicBezTo>
                    <a:pt x="58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40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6192152" y="3480567"/>
              <a:ext cx="52546" cy="59321"/>
            </a:xfrm>
            <a:custGeom>
              <a:rect b="b" l="l" r="r" t="t"/>
              <a:pathLst>
                <a:path extrusionOk="0" h="2259" w="2001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6192204" y="3480567"/>
              <a:ext cx="36160" cy="59269"/>
            </a:xfrm>
            <a:custGeom>
              <a:rect b="b" l="l" r="r" t="t"/>
              <a:pathLst>
                <a:path extrusionOk="0" h="2257" w="1377">
                  <a:moveTo>
                    <a:pt x="754" y="0"/>
                  </a:moveTo>
                  <a:cubicBezTo>
                    <a:pt x="343" y="0"/>
                    <a:pt x="8" y="335"/>
                    <a:pt x="8" y="756"/>
                  </a:cubicBezTo>
                  <a:lnTo>
                    <a:pt x="8" y="1254"/>
                  </a:lnTo>
                  <a:cubicBezTo>
                    <a:pt x="0" y="1828"/>
                    <a:pt x="476" y="2257"/>
                    <a:pt x="1003" y="2257"/>
                  </a:cubicBezTo>
                  <a:cubicBezTo>
                    <a:pt x="1126" y="2257"/>
                    <a:pt x="1253" y="2233"/>
                    <a:pt x="1377" y="2182"/>
                  </a:cubicBezTo>
                  <a:cubicBezTo>
                    <a:pt x="1003" y="2029"/>
                    <a:pt x="754" y="1665"/>
                    <a:pt x="754" y="1254"/>
                  </a:cubicBezTo>
                  <a:lnTo>
                    <a:pt x="754" y="756"/>
                  </a:lnTo>
                  <a:cubicBezTo>
                    <a:pt x="754" y="383"/>
                    <a:pt x="1013" y="77"/>
                    <a:pt x="1377" y="10"/>
                  </a:cubicBezTo>
                  <a:cubicBezTo>
                    <a:pt x="1338" y="10"/>
                    <a:pt x="1300" y="0"/>
                    <a:pt x="125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6192152" y="3480567"/>
              <a:ext cx="52546" cy="26418"/>
            </a:xfrm>
            <a:custGeom>
              <a:rect b="b" l="l" r="r" t="t"/>
              <a:pathLst>
                <a:path extrusionOk="0" h="1006" w="2001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56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6192414" y="3480567"/>
              <a:ext cx="35950" cy="23897"/>
            </a:xfrm>
            <a:custGeom>
              <a:rect b="b" l="l" r="r" t="t"/>
              <a:pathLst>
                <a:path extrusionOk="0" h="910" w="1369">
                  <a:moveTo>
                    <a:pt x="74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39" y="823"/>
                    <a:pt x="488" y="881"/>
                    <a:pt x="746" y="909"/>
                  </a:cubicBezTo>
                  <a:lnTo>
                    <a:pt x="746" y="756"/>
                  </a:lnTo>
                  <a:cubicBezTo>
                    <a:pt x="746" y="383"/>
                    <a:pt x="1005" y="77"/>
                    <a:pt x="1369" y="10"/>
                  </a:cubicBezTo>
                  <a:cubicBezTo>
                    <a:pt x="1330" y="10"/>
                    <a:pt x="1292" y="0"/>
                    <a:pt x="12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6310532" y="3533087"/>
              <a:ext cx="26391" cy="26418"/>
            </a:xfrm>
            <a:custGeom>
              <a:rect b="b" l="l" r="r" t="t"/>
              <a:pathLst>
                <a:path extrusionOk="0" h="1006" w="1005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6309271" y="3533087"/>
              <a:ext cx="28912" cy="19931"/>
            </a:xfrm>
            <a:custGeom>
              <a:rect b="b" l="l" r="r" t="t"/>
              <a:pathLst>
                <a:path extrusionOk="0" h="759" w="1101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7" y="723"/>
                    <a:pt x="364" y="759"/>
                    <a:pt x="550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6284140" y="3553938"/>
              <a:ext cx="78938" cy="97530"/>
            </a:xfrm>
            <a:custGeom>
              <a:rect b="b" l="l" r="r" t="t"/>
              <a:pathLst>
                <a:path extrusionOk="0" h="3714" w="3006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69" y="3657"/>
                  </a:cubicBezTo>
                  <a:lnTo>
                    <a:pt x="507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43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78" y="1"/>
                  </a:lnTo>
                  <a:cubicBezTo>
                    <a:pt x="2102" y="203"/>
                    <a:pt x="1594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6297454" y="3480567"/>
              <a:ext cx="52546" cy="59321"/>
            </a:xfrm>
            <a:custGeom>
              <a:rect b="b" l="l" r="r" t="t"/>
              <a:pathLst>
                <a:path extrusionOk="0" h="2259" w="2001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6297454" y="3480567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9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6297454" y="3651441"/>
              <a:ext cx="52546" cy="46034"/>
            </a:xfrm>
            <a:custGeom>
              <a:rect b="b" l="l" r="r" t="t"/>
              <a:pathLst>
                <a:path extrusionOk="0" h="1753" w="2001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06" y="1752"/>
                    <a:pt x="249" y="1752"/>
                  </a:cubicBezTo>
                  <a:lnTo>
                    <a:pt x="1752" y="1752"/>
                  </a:lnTo>
                  <a:cubicBezTo>
                    <a:pt x="188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6284140" y="3564757"/>
              <a:ext cx="13340" cy="86711"/>
            </a:xfrm>
            <a:custGeom>
              <a:rect b="b" l="l" r="r" t="t"/>
              <a:pathLst>
                <a:path extrusionOk="0" h="3302" w="508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69" y="3245"/>
                  </a:cubicBezTo>
                  <a:lnTo>
                    <a:pt x="507" y="3302"/>
                  </a:lnTo>
                  <a:lnTo>
                    <a:pt x="507" y="565"/>
                  </a:lnTo>
                  <a:cubicBezTo>
                    <a:pt x="507" y="412"/>
                    <a:pt x="431" y="259"/>
                    <a:pt x="306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6349974" y="3564757"/>
              <a:ext cx="13104" cy="86711"/>
            </a:xfrm>
            <a:custGeom>
              <a:rect b="b" l="l" r="r" t="t"/>
              <a:pathLst>
                <a:path extrusionOk="0" h="3302" w="499">
                  <a:moveTo>
                    <a:pt x="422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79" y="77"/>
                    <a:pt x="422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6303494" y="3546532"/>
              <a:ext cx="40467" cy="104935"/>
            </a:xfrm>
            <a:custGeom>
              <a:rect b="b" l="l" r="r" t="t"/>
              <a:pathLst>
                <a:path extrusionOk="0" h="3996" w="1541">
                  <a:moveTo>
                    <a:pt x="244" y="0"/>
                  </a:moveTo>
                  <a:cubicBezTo>
                    <a:pt x="232" y="0"/>
                    <a:pt x="220" y="5"/>
                    <a:pt x="21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4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3" y="713"/>
                  </a:lnTo>
                  <a:cubicBezTo>
                    <a:pt x="1065" y="735"/>
                    <a:pt x="1090" y="745"/>
                    <a:pt x="1115" y="745"/>
                  </a:cubicBezTo>
                  <a:cubicBezTo>
                    <a:pt x="1146" y="745"/>
                    <a:pt x="1175" y="730"/>
                    <a:pt x="1196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0"/>
                    <a:pt x="1287" y="0"/>
                  </a:cubicBezTo>
                  <a:cubicBezTo>
                    <a:pt x="1275" y="0"/>
                    <a:pt x="1263" y="5"/>
                    <a:pt x="1254" y="15"/>
                  </a:cubicBezTo>
                  <a:lnTo>
                    <a:pt x="766" y="493"/>
                  </a:lnTo>
                  <a:lnTo>
                    <a:pt x="278" y="15"/>
                  </a:lnTo>
                  <a:cubicBezTo>
                    <a:pt x="268" y="5"/>
                    <a:pt x="256" y="0"/>
                    <a:pt x="244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320563" y="3664755"/>
              <a:ext cx="6565" cy="32720"/>
            </a:xfrm>
            <a:custGeom>
              <a:rect b="b" l="l" r="r" t="t"/>
              <a:pathLst>
                <a:path extrusionOk="0" h="1246" w="250">
                  <a:moveTo>
                    <a:pt x="132" y="0"/>
                  </a:moveTo>
                  <a:cubicBezTo>
                    <a:pt x="127" y="0"/>
                    <a:pt x="121" y="0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297454" y="3480567"/>
              <a:ext cx="52546" cy="26418"/>
            </a:xfrm>
            <a:custGeom>
              <a:rect b="b" l="l" r="r" t="t"/>
              <a:pathLst>
                <a:path extrusionOk="0" h="1006" w="2001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6297454" y="3480567"/>
              <a:ext cx="36213" cy="23897"/>
            </a:xfrm>
            <a:custGeom>
              <a:rect b="b" l="l" r="r" t="t"/>
              <a:pathLst>
                <a:path extrusionOk="0" h="910" w="1379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56" y="909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415808" y="3533087"/>
              <a:ext cx="26181" cy="26418"/>
            </a:xfrm>
            <a:custGeom>
              <a:rect b="b" l="l" r="r" t="t"/>
              <a:pathLst>
                <a:path extrusionOk="0" h="1006" w="997">
                  <a:moveTo>
                    <a:pt x="1" y="0"/>
                  </a:moveTo>
                  <a:lnTo>
                    <a:pt x="1" y="1005"/>
                  </a:lnTo>
                  <a:lnTo>
                    <a:pt x="996" y="10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6414574" y="3533087"/>
              <a:ext cx="28676" cy="19931"/>
            </a:xfrm>
            <a:custGeom>
              <a:rect b="b" l="l" r="r" t="t"/>
              <a:pathLst>
                <a:path extrusionOk="0" h="759" w="1092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2" y="723"/>
                    <a:pt x="359" y="759"/>
                    <a:pt x="546" y="759"/>
                  </a:cubicBezTo>
                  <a:cubicBezTo>
                    <a:pt x="732" y="759"/>
                    <a:pt x="919" y="723"/>
                    <a:pt x="1091" y="651"/>
                  </a:cubicBezTo>
                  <a:cubicBezTo>
                    <a:pt x="1062" y="603"/>
                    <a:pt x="1043" y="555"/>
                    <a:pt x="1043" y="50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389443" y="3553938"/>
              <a:ext cx="78938" cy="97530"/>
            </a:xfrm>
            <a:custGeom>
              <a:rect b="b" l="l" r="r" t="t"/>
              <a:pathLst>
                <a:path extrusionOk="0" h="3714" w="3006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59" y="3657"/>
                  </a:cubicBezTo>
                  <a:lnTo>
                    <a:pt x="498" y="3714"/>
                  </a:lnTo>
                  <a:lnTo>
                    <a:pt x="2508" y="3714"/>
                  </a:lnTo>
                  <a:lnTo>
                    <a:pt x="2536" y="3657"/>
                  </a:lnTo>
                  <a:cubicBezTo>
                    <a:pt x="2842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68" y="1"/>
                  </a:lnTo>
                  <a:cubicBezTo>
                    <a:pt x="2101" y="203"/>
                    <a:pt x="1593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402494" y="3651441"/>
              <a:ext cx="52809" cy="46034"/>
            </a:xfrm>
            <a:custGeom>
              <a:rect b="b" l="l" r="r" t="t"/>
              <a:pathLst>
                <a:path extrusionOk="0" h="1753" w="2011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11" y="1647"/>
                    <a:pt x="2011" y="150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389443" y="3564757"/>
              <a:ext cx="13077" cy="86711"/>
            </a:xfrm>
            <a:custGeom>
              <a:rect b="b" l="l" r="r" t="t"/>
              <a:pathLst>
                <a:path extrusionOk="0" h="3302" w="498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59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31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6455277" y="3564757"/>
              <a:ext cx="13104" cy="86711"/>
            </a:xfrm>
            <a:custGeom>
              <a:rect b="b" l="l" r="r" t="t"/>
              <a:pathLst>
                <a:path extrusionOk="0" h="3302" w="499">
                  <a:moveTo>
                    <a:pt x="422" y="0"/>
                  </a:moveTo>
                  <a:lnTo>
                    <a:pt x="202" y="163"/>
                  </a:lnTo>
                  <a:cubicBezTo>
                    <a:pt x="68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3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69" y="77"/>
                    <a:pt x="4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6408797" y="3546270"/>
              <a:ext cx="40230" cy="105198"/>
            </a:xfrm>
            <a:custGeom>
              <a:rect b="b" l="l" r="r" t="t"/>
              <a:pathLst>
                <a:path extrusionOk="0" h="4006" w="1532">
                  <a:moveTo>
                    <a:pt x="244" y="1"/>
                  </a:moveTo>
                  <a:cubicBezTo>
                    <a:pt x="232" y="1"/>
                    <a:pt x="220" y="6"/>
                    <a:pt x="211" y="15"/>
                  </a:cubicBezTo>
                  <a:lnTo>
                    <a:pt x="0" y="293"/>
                  </a:lnTo>
                  <a:lnTo>
                    <a:pt x="335" y="714"/>
                  </a:lnTo>
                  <a:cubicBezTo>
                    <a:pt x="355" y="739"/>
                    <a:pt x="386" y="751"/>
                    <a:pt x="418" y="751"/>
                  </a:cubicBezTo>
                  <a:cubicBezTo>
                    <a:pt x="446" y="751"/>
                    <a:pt x="475" y="741"/>
                    <a:pt x="498" y="723"/>
                  </a:cubicBezTo>
                  <a:lnTo>
                    <a:pt x="641" y="60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609"/>
                  </a:lnTo>
                  <a:lnTo>
                    <a:pt x="1034" y="723"/>
                  </a:lnTo>
                  <a:cubicBezTo>
                    <a:pt x="1055" y="745"/>
                    <a:pt x="1081" y="755"/>
                    <a:pt x="1106" y="755"/>
                  </a:cubicBezTo>
                  <a:cubicBezTo>
                    <a:pt x="1136" y="755"/>
                    <a:pt x="1166" y="740"/>
                    <a:pt x="1187" y="714"/>
                  </a:cubicBezTo>
                  <a:lnTo>
                    <a:pt x="1531" y="293"/>
                  </a:lnTo>
                  <a:lnTo>
                    <a:pt x="1321" y="25"/>
                  </a:lnTo>
                  <a:cubicBezTo>
                    <a:pt x="1311" y="15"/>
                    <a:pt x="1299" y="10"/>
                    <a:pt x="1287" y="10"/>
                  </a:cubicBezTo>
                  <a:cubicBezTo>
                    <a:pt x="1275" y="10"/>
                    <a:pt x="1263" y="15"/>
                    <a:pt x="1254" y="2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6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425866" y="3664781"/>
              <a:ext cx="6329" cy="32694"/>
            </a:xfrm>
            <a:custGeom>
              <a:rect b="b" l="l" r="r" t="t"/>
              <a:pathLst>
                <a:path extrusionOk="0" h="1245" w="241">
                  <a:moveTo>
                    <a:pt x="116" y="0"/>
                  </a:moveTo>
                  <a:cubicBezTo>
                    <a:pt x="49" y="0"/>
                    <a:pt x="1" y="48"/>
                    <a:pt x="1" y="115"/>
                  </a:cubicBezTo>
                  <a:lnTo>
                    <a:pt x="1" y="1244"/>
                  </a:lnTo>
                  <a:lnTo>
                    <a:pt x="240" y="1244"/>
                  </a:lnTo>
                  <a:lnTo>
                    <a:pt x="240" y="115"/>
                  </a:lnTo>
                  <a:cubicBezTo>
                    <a:pt x="240" y="48"/>
                    <a:pt x="183" y="0"/>
                    <a:pt x="116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6402494" y="3480567"/>
              <a:ext cx="52809" cy="59321"/>
            </a:xfrm>
            <a:custGeom>
              <a:rect b="b" l="l" r="r" t="t"/>
              <a:pathLst>
                <a:path extrusionOk="0" h="2259" w="2011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61" y="2259"/>
                    <a:pt x="2011" y="1809"/>
                    <a:pt x="2011" y="1254"/>
                  </a:cubicBezTo>
                  <a:lnTo>
                    <a:pt x="2011" y="756"/>
                  </a:lnTo>
                  <a:cubicBezTo>
                    <a:pt x="2011" y="335"/>
                    <a:pt x="167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6402757" y="3480567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6402494" y="3480567"/>
              <a:ext cx="52809" cy="26418"/>
            </a:xfrm>
            <a:custGeom>
              <a:rect b="b" l="l" r="r" t="t"/>
              <a:pathLst>
                <a:path extrusionOk="0" h="1006" w="2011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1" y="1005"/>
                  </a:cubicBezTo>
                  <a:lnTo>
                    <a:pt x="2011" y="756"/>
                  </a:lnTo>
                  <a:cubicBezTo>
                    <a:pt x="201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402757" y="3480567"/>
              <a:ext cx="35950" cy="23897"/>
            </a:xfrm>
            <a:custGeom>
              <a:rect b="b" l="l" r="r" t="t"/>
              <a:pathLst>
                <a:path extrusionOk="0" h="910" w="1369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0" y="823"/>
                    <a:pt x="498" y="881"/>
                    <a:pt x="747" y="909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6520874" y="3533087"/>
              <a:ext cx="26418" cy="26418"/>
            </a:xfrm>
            <a:custGeom>
              <a:rect b="b" l="l" r="r" t="t"/>
              <a:pathLst>
                <a:path extrusionOk="0" h="1006" w="1006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6519614" y="3533087"/>
              <a:ext cx="28939" cy="19931"/>
            </a:xfrm>
            <a:custGeom>
              <a:rect b="b" l="l" r="r" t="t"/>
              <a:pathLst>
                <a:path extrusionOk="0" h="759" w="1102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1" y="651"/>
                  </a:cubicBezTo>
                  <a:cubicBezTo>
                    <a:pt x="178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6494483" y="3553938"/>
              <a:ext cx="79200" cy="97530"/>
            </a:xfrm>
            <a:custGeom>
              <a:rect b="b" l="l" r="r" t="t"/>
              <a:pathLst>
                <a:path extrusionOk="0" h="3714" w="3016">
                  <a:moveTo>
                    <a:pt x="737" y="1"/>
                  </a:moveTo>
                  <a:lnTo>
                    <a:pt x="278" y="230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1" y="267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0" y="317"/>
                    <a:pt x="2738" y="230"/>
                  </a:cubicBezTo>
                  <a:lnTo>
                    <a:pt x="2278" y="1"/>
                  </a:lnTo>
                  <a:cubicBezTo>
                    <a:pt x="2111" y="203"/>
                    <a:pt x="1603" y="211"/>
                    <a:pt x="1523" y="211"/>
                  </a:cubicBezTo>
                  <a:cubicBezTo>
                    <a:pt x="1516" y="211"/>
                    <a:pt x="1513" y="211"/>
                    <a:pt x="1513" y="211"/>
                  </a:cubicBezTo>
                  <a:cubicBezTo>
                    <a:pt x="1513" y="211"/>
                    <a:pt x="1509" y="211"/>
                    <a:pt x="1502" y="211"/>
                  </a:cubicBezTo>
                  <a:cubicBezTo>
                    <a:pt x="1420" y="211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6507797" y="3651441"/>
              <a:ext cx="52546" cy="46034"/>
            </a:xfrm>
            <a:custGeom>
              <a:rect b="b" l="l" r="r" t="t"/>
              <a:pathLst>
                <a:path extrusionOk="0" h="1753" w="2001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6494483" y="3564757"/>
              <a:ext cx="13340" cy="86711"/>
            </a:xfrm>
            <a:custGeom>
              <a:rect b="b" l="l" r="r" t="t"/>
              <a:pathLst>
                <a:path extrusionOk="0" h="3302" w="508">
                  <a:moveTo>
                    <a:pt x="77" y="0"/>
                  </a:moveTo>
                  <a:cubicBezTo>
                    <a:pt x="29" y="77"/>
                    <a:pt x="10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63" y="2795"/>
                    <a:pt x="469" y="3245"/>
                  </a:cubicBezTo>
                  <a:lnTo>
                    <a:pt x="508" y="3302"/>
                  </a:lnTo>
                  <a:lnTo>
                    <a:pt x="508" y="565"/>
                  </a:lnTo>
                  <a:cubicBezTo>
                    <a:pt x="508" y="412"/>
                    <a:pt x="431" y="259"/>
                    <a:pt x="30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6513837" y="3546532"/>
              <a:ext cx="40493" cy="104935"/>
            </a:xfrm>
            <a:custGeom>
              <a:rect b="b" l="l" r="r" t="t"/>
              <a:pathLst>
                <a:path extrusionOk="0" h="3996" w="1542">
                  <a:moveTo>
                    <a:pt x="254" y="0"/>
                  </a:moveTo>
                  <a:cubicBezTo>
                    <a:pt x="242" y="0"/>
                    <a:pt x="230" y="5"/>
                    <a:pt x="22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2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4" y="713"/>
                  </a:lnTo>
                  <a:cubicBezTo>
                    <a:pt x="1065" y="735"/>
                    <a:pt x="1093" y="745"/>
                    <a:pt x="1120" y="745"/>
                  </a:cubicBezTo>
                  <a:cubicBezTo>
                    <a:pt x="1153" y="745"/>
                    <a:pt x="1185" y="730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0"/>
                    <a:pt x="1297" y="0"/>
                  </a:cubicBezTo>
                  <a:cubicBezTo>
                    <a:pt x="1285" y="0"/>
                    <a:pt x="1273" y="5"/>
                    <a:pt x="1264" y="15"/>
                  </a:cubicBezTo>
                  <a:lnTo>
                    <a:pt x="776" y="493"/>
                  </a:lnTo>
                  <a:lnTo>
                    <a:pt x="288" y="15"/>
                  </a:lnTo>
                  <a:cubicBezTo>
                    <a:pt x="278" y="5"/>
                    <a:pt x="266" y="0"/>
                    <a:pt x="25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6530932" y="3664755"/>
              <a:ext cx="6565" cy="32720"/>
            </a:xfrm>
            <a:custGeom>
              <a:rect b="b" l="l" r="r" t="t"/>
              <a:pathLst>
                <a:path extrusionOk="0" h="1246" w="25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8" y="1"/>
                    <a:pt x="0" y="49"/>
                    <a:pt x="0" y="116"/>
                  </a:cubicBezTo>
                  <a:lnTo>
                    <a:pt x="0" y="1245"/>
                  </a:lnTo>
                  <a:lnTo>
                    <a:pt x="249" y="1245"/>
                  </a:lnTo>
                  <a:lnTo>
                    <a:pt x="249" y="116"/>
                  </a:lnTo>
                  <a:cubicBezTo>
                    <a:pt x="249" y="54"/>
                    <a:pt x="200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6507797" y="3480567"/>
              <a:ext cx="52546" cy="59321"/>
            </a:xfrm>
            <a:custGeom>
              <a:rect b="b" l="l" r="r" t="t"/>
              <a:pathLst>
                <a:path extrusionOk="0" h="2259" w="2001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6507797" y="3480567"/>
              <a:ext cx="36213" cy="59269"/>
            </a:xfrm>
            <a:custGeom>
              <a:rect b="b" l="l" r="r" t="t"/>
              <a:pathLst>
                <a:path extrusionOk="0" h="2257" w="1379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2" y="2257"/>
                    <a:pt x="1002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1006" y="2029"/>
                    <a:pt x="75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6507797" y="3480567"/>
              <a:ext cx="52546" cy="26418"/>
            </a:xfrm>
            <a:custGeom>
              <a:rect b="b" l="l" r="r" t="t"/>
              <a:pathLst>
                <a:path extrusionOk="0" h="1006" w="2001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6507797" y="3480567"/>
              <a:ext cx="36213" cy="23897"/>
            </a:xfrm>
            <a:custGeom>
              <a:rect b="b" l="l" r="r" t="t"/>
              <a:pathLst>
                <a:path extrusionOk="0" h="910" w="1379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cubicBezTo>
                    <a:pt x="250" y="823"/>
                    <a:pt x="498" y="881"/>
                    <a:pt x="757" y="909"/>
                  </a:cubicBezTo>
                  <a:lnTo>
                    <a:pt x="757" y="756"/>
                  </a:ln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41"/>
          <p:cNvSpPr txBox="1"/>
          <p:nvPr>
            <p:ph idx="4294967295" type="subTitle"/>
          </p:nvPr>
        </p:nvSpPr>
        <p:spPr>
          <a:xfrm>
            <a:off x="4376025" y="2037975"/>
            <a:ext cx="3010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문화체육관광 승인통계 통합데이터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3" name="Google Shape;573;p41"/>
          <p:cNvSpPr txBox="1"/>
          <p:nvPr>
            <p:ph idx="4294967295" type="subTitle"/>
          </p:nvPr>
        </p:nvSpPr>
        <p:spPr>
          <a:xfrm>
            <a:off x="4687725" y="4095375"/>
            <a:ext cx="2546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문화체육관광부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4" name="Google Shape;574;p41"/>
          <p:cNvSpPr txBox="1"/>
          <p:nvPr>
            <p:ph idx="4294967295" type="subTitle"/>
          </p:nvPr>
        </p:nvSpPr>
        <p:spPr>
          <a:xfrm>
            <a:off x="-58000" y="4095375"/>
            <a:ext cx="3100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latin typeface="Noto Sans KR"/>
                <a:ea typeface="Noto Sans KR"/>
                <a:cs typeface="Noto Sans KR"/>
                <a:sym typeface="Noto Sans KR"/>
              </a:rPr>
              <a:t>문화 빅데이터 플랫폼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oto Sans KR"/>
                <a:ea typeface="Noto Sans KR"/>
                <a:cs typeface="Noto Sans KR"/>
                <a:sym typeface="Noto Sans KR"/>
              </a:rPr>
              <a:t>(데이터마케팅코리아)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/>
          <p:nvPr>
            <p:ph type="title"/>
          </p:nvPr>
        </p:nvSpPr>
        <p:spPr>
          <a:xfrm>
            <a:off x="720000" y="4118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신한카드소비데이터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(NATIVE.txt 사용)</a:t>
            </a:r>
            <a:r>
              <a:rPr b="1"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0" name="Google Shape;580;p42"/>
          <p:cNvSpPr txBox="1"/>
          <p:nvPr/>
        </p:nvSpPr>
        <p:spPr>
          <a:xfrm>
            <a:off x="4810675" y="2056625"/>
            <a:ext cx="4397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[거주 지역, 타 지역 여행 소비 데이터 비교 추출]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가맹점 업종 대분류(‘gb3’) == ‘여행’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카드이용 가맹점 주소(‘v2’) = ‘각 지역명’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- 지역 내 여행 = (이용 회원 거주지 (‘v1’) == </a:t>
            </a: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카드이용 가맹점 주소(‘v2’)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- 지역 외 여행 = </a:t>
            </a: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(이용 회원 거주지 (‘v1’) != 카드이용 가맹점 주소(‘v2’))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581" name="Google Shape;581;p42"/>
          <p:cNvGraphicFramePr/>
          <p:nvPr/>
        </p:nvGraphicFramePr>
        <p:xfrm>
          <a:off x="595325" y="192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{C5A0F14D-27F9-45B3-9199-45950E8B5E8E}</a:tableStyleId>
              </a:tblPr>
              <a:tblGrid>
                <a:gridCol w="1011450"/>
                <a:gridCol w="1771675"/>
                <a:gridCol w="899400"/>
              </a:tblGrid>
              <a:tr h="4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변수명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변수설명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변수값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이용회원 거주지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17개 시도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카드이용 가맹점 주소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17개 시도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gb3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가맹점 업종 대분류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여행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6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gb2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가맹점 업종 소분류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체험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2" name="Google Shape;582;p42"/>
          <p:cNvSpPr txBox="1"/>
          <p:nvPr/>
        </p:nvSpPr>
        <p:spPr>
          <a:xfrm>
            <a:off x="4824225" y="3360450"/>
            <a:ext cx="4262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[거주 지역, 타 지역 체험 소비 데이터 비교 추출]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가맹점 업종 소분류(‘gb2’) == ‘체험’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카드이용 가맹점 주소(‘v2’) = ‘각 지역명’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지역 내 체험 = (이용 회원 거주지 (‘v1’) == 카드이용 가맹점 주소(‘v2’))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지역 외 체험 = (이용 회원 거주지 (‘v1’) != 카드이용 가맹점 주소(‘v2’))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4824225" y="1247638"/>
            <a:ext cx="42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[활동 시간대 데이터만 추출]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en" sz="1000">
                <a:latin typeface="Noto Sans KR"/>
                <a:ea typeface="Noto Sans KR"/>
                <a:cs typeface="Noto Sans KR"/>
                <a:sym typeface="Noto Sans KR"/>
              </a:rPr>
              <a:t>이용 시간대(‘apv_ts_dl_tm_r’) != ‘취침’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1843275" y="1489725"/>
            <a:ext cx="13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주요 변수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5" name="Google Shape;5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688" y="2107038"/>
            <a:ext cx="252225" cy="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688" y="3407023"/>
            <a:ext cx="252225" cy="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688" y="1303026"/>
            <a:ext cx="252225" cy="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787" y="1666500"/>
            <a:ext cx="2339775" cy="32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3"/>
          <p:cNvPicPr preferRelativeResize="0"/>
          <p:nvPr/>
        </p:nvPicPr>
        <p:blipFill rotWithShape="1">
          <a:blip r:embed="rId4">
            <a:alphaModFix/>
          </a:blip>
          <a:srcRect b="-1214" l="0" r="-2701" t="0"/>
          <a:stretch/>
        </p:blipFill>
        <p:spPr>
          <a:xfrm>
            <a:off x="5095350" y="1668063"/>
            <a:ext cx="2340864" cy="32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3"/>
          <p:cNvSpPr txBox="1"/>
          <p:nvPr/>
        </p:nvSpPr>
        <p:spPr>
          <a:xfrm>
            <a:off x="1466272" y="1062350"/>
            <a:ext cx="28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거주</a:t>
            </a: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 지역 여행 sa</a:t>
            </a: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mple data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4756037" y="1062350"/>
            <a:ext cx="31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타 지역 여행</a:t>
            </a:r>
            <a:r>
              <a:rPr lang="en" sz="1500">
                <a:latin typeface="Noto Sans KR"/>
                <a:ea typeface="Noto Sans KR"/>
                <a:cs typeface="Noto Sans KR"/>
                <a:sym typeface="Noto Sans KR"/>
              </a:rPr>
              <a:t> sample data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6" name="Google Shape;596;p43"/>
          <p:cNvSpPr txBox="1"/>
          <p:nvPr>
            <p:ph type="title"/>
          </p:nvPr>
        </p:nvSpPr>
        <p:spPr>
          <a:xfrm>
            <a:off x="720000" y="4118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신한카드소비데이터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oto Sans KR"/>
                <a:ea typeface="Noto Sans KR"/>
                <a:cs typeface="Noto Sans KR"/>
                <a:sym typeface="Noto Sans KR"/>
              </a:rPr>
              <a:t>(NATIVE.txt 사용)</a:t>
            </a:r>
            <a:r>
              <a:rPr b="1"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7" name="Google Shape;597;p43"/>
          <p:cNvSpPr/>
          <p:nvPr/>
        </p:nvSpPr>
        <p:spPr>
          <a:xfrm>
            <a:off x="2443550" y="1674275"/>
            <a:ext cx="769200" cy="300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>
            <a:off x="5796350" y="1674275"/>
            <a:ext cx="769200" cy="300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 txBox="1"/>
          <p:nvPr>
            <p:ph type="title"/>
          </p:nvPr>
        </p:nvSpPr>
        <p:spPr>
          <a:xfrm>
            <a:off x="720000" y="4732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지역축제 데이터 사용</a:t>
            </a:r>
            <a:r>
              <a:rPr b="1"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[2020]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604" name="Google Shape;604;p44"/>
          <p:cNvGraphicFramePr/>
          <p:nvPr/>
        </p:nvGraphicFramePr>
        <p:xfrm>
          <a:off x="551888" y="18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{7BA0D039-5D97-4566-8E2E-E14FA3EDACE4}</a:tableStyleId>
              </a:tblPr>
              <a:tblGrid>
                <a:gridCol w="355550"/>
                <a:gridCol w="503275"/>
                <a:gridCol w="652675"/>
                <a:gridCol w="518200"/>
                <a:gridCol w="577825"/>
                <a:gridCol w="1011175"/>
                <a:gridCol w="1140225"/>
                <a:gridCol w="1137900"/>
                <a:gridCol w="695525"/>
                <a:gridCol w="338550"/>
                <a:gridCol w="519550"/>
                <a:gridCol w="520800"/>
                <a:gridCol w="335775"/>
              </a:tblGrid>
              <a:tr h="89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연번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시도명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시군구명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2020년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개최기간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축제주요내용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주최/주관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(담당자 연락처)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최초개최년도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및 횟수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2020년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축제예산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시,도비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구,군비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5" name="Google Shape;605;p44"/>
          <p:cNvGraphicFramePr/>
          <p:nvPr/>
        </p:nvGraphicFramePr>
        <p:xfrm>
          <a:off x="551913" y="330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{7BA0D039-5D97-4566-8E2E-E14FA3EDACE4}</a:tableStyleId>
              </a:tblPr>
              <a:tblGrid>
                <a:gridCol w="575850"/>
                <a:gridCol w="667600"/>
                <a:gridCol w="786225"/>
                <a:gridCol w="651275"/>
                <a:gridCol w="621075"/>
                <a:gridCol w="628800"/>
                <a:gridCol w="828075"/>
                <a:gridCol w="601050"/>
                <a:gridCol w="390750"/>
                <a:gridCol w="500975"/>
                <a:gridCol w="635275"/>
                <a:gridCol w="703050"/>
                <a:gridCol w="717000"/>
              </a:tblGrid>
              <a:tr h="96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국비지원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부처명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세부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사업명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축제종류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(택1)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축제소재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개최주기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조직형태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축제사무국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상설화여부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사업위탁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운영여부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합계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내국인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외국인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개최장소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개최여부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44"/>
          <p:cNvSpPr txBox="1"/>
          <p:nvPr/>
        </p:nvSpPr>
        <p:spPr>
          <a:xfrm>
            <a:off x="475700" y="14253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4B0"/>
                </a:highlight>
                <a:latin typeface="Noto Sans KR"/>
                <a:ea typeface="Noto Sans KR"/>
                <a:cs typeface="Noto Sans KR"/>
                <a:sym typeface="Noto Sans KR"/>
              </a:rPr>
              <a:t>지역 축제 변수로 적합한 feature 선정</a:t>
            </a:r>
            <a:endParaRPr b="1">
              <a:solidFill>
                <a:schemeClr val="dk1"/>
              </a:solidFill>
              <a:highlight>
                <a:srgbClr val="FFE4B0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49700"/>
            <a:ext cx="8118974" cy="24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5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지역축제 데이터 사용</a:t>
            </a:r>
            <a:r>
              <a:rPr b="1" lang="en" sz="1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[2020] 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3" name="Google Shape;613;p45"/>
          <p:cNvSpPr/>
          <p:nvPr/>
        </p:nvSpPr>
        <p:spPr>
          <a:xfrm>
            <a:off x="678750" y="1696900"/>
            <a:ext cx="8160300" cy="48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/>
          <p:cNvSpPr txBox="1"/>
          <p:nvPr>
            <p:ph type="title"/>
          </p:nvPr>
        </p:nvSpPr>
        <p:spPr>
          <a:xfrm>
            <a:off x="720000" y="488075"/>
            <a:ext cx="770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02. </a:t>
            </a:r>
            <a:r>
              <a:rPr b="1" lang="en" sz="2000">
                <a:latin typeface="Noto Sans KR"/>
                <a:ea typeface="Noto Sans KR"/>
                <a:cs typeface="Noto Sans KR"/>
                <a:sym typeface="Noto Sans KR"/>
              </a:rPr>
              <a:t>문화축제 검색량 데이터</a:t>
            </a:r>
            <a:endParaRPr b="1"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9" name="Google Shape;6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2143150"/>
            <a:ext cx="8143875" cy="22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6"/>
          <p:cNvSpPr/>
          <p:nvPr/>
        </p:nvSpPr>
        <p:spPr>
          <a:xfrm>
            <a:off x="5816975" y="2180175"/>
            <a:ext cx="2013000" cy="223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1" name="Google Shape;621;p46"/>
          <p:cNvGraphicFramePr/>
          <p:nvPr/>
        </p:nvGraphicFramePr>
        <p:xfrm>
          <a:off x="4572000" y="48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{7BA0D039-5D97-4566-8E2E-E14FA3EDACE4}</a:tableStyleId>
              </a:tblPr>
              <a:tblGrid>
                <a:gridCol w="1175825"/>
                <a:gridCol w="888275"/>
                <a:gridCol w="888275"/>
                <a:gridCol w="888275"/>
              </a:tblGrid>
              <a:tr h="42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컬럼영문명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컬럼한글명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데이터타입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길이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SRCHWRD_NM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검색어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TEXT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1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SCCNT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검색량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622" name="Google Shape;622;p46"/>
          <p:cNvCxnSpPr/>
          <p:nvPr/>
        </p:nvCxnSpPr>
        <p:spPr>
          <a:xfrm flipH="1" rot="-5400000">
            <a:off x="7866448" y="1779850"/>
            <a:ext cx="1759200" cy="491700"/>
          </a:xfrm>
          <a:prstGeom prst="bentConnector3">
            <a:avLst>
              <a:gd fmla="val 243" name="adj1"/>
            </a:avLst>
          </a:prstGeom>
          <a:noFill/>
          <a:ln cap="rnd" cmpd="sng" w="28575">
            <a:solidFill>
              <a:srgbClr val="DE1E51"/>
            </a:solidFill>
            <a:prstDash val="dot"/>
            <a:round/>
            <a:headEnd len="sm" w="sm" type="stealth"/>
            <a:tailEnd len="sm" w="sm" type="none"/>
          </a:ln>
        </p:spPr>
      </p:cxnSp>
      <p:cxnSp>
        <p:nvCxnSpPr>
          <p:cNvPr id="623" name="Google Shape;623;p46"/>
          <p:cNvCxnSpPr/>
          <p:nvPr/>
        </p:nvCxnSpPr>
        <p:spPr>
          <a:xfrm flipH="1">
            <a:off x="7940975" y="2905300"/>
            <a:ext cx="953400" cy="18000"/>
          </a:xfrm>
          <a:prstGeom prst="straightConnector1">
            <a:avLst/>
          </a:prstGeom>
          <a:noFill/>
          <a:ln cap="rnd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ryeong Mud Festival by Slidesgo">
  <a:themeElements>
    <a:clrScheme name="Simple Light">
      <a:dk1>
        <a:srgbClr val="000000"/>
      </a:dk1>
      <a:lt1>
        <a:srgbClr val="FFFFFF"/>
      </a:lt1>
      <a:dk2>
        <a:srgbClr val="FF0615"/>
      </a:dk2>
      <a:lt2>
        <a:srgbClr val="DE1E51"/>
      </a:lt2>
      <a:accent1>
        <a:srgbClr val="006EF1"/>
      </a:accent1>
      <a:accent2>
        <a:srgbClr val="0084DB"/>
      </a:accent2>
      <a:accent3>
        <a:srgbClr val="A8ADAE"/>
      </a:accent3>
      <a:accent4>
        <a:srgbClr val="717171"/>
      </a:accent4>
      <a:accent5>
        <a:srgbClr val="525252"/>
      </a:accent5>
      <a:accent6>
        <a:srgbClr val="3D3D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